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79" r:id="rId3"/>
    <p:sldId id="332" r:id="rId4"/>
    <p:sldId id="481" r:id="rId5"/>
    <p:sldId id="333" r:id="rId6"/>
    <p:sldId id="375" r:id="rId7"/>
    <p:sldId id="409" r:id="rId8"/>
    <p:sldId id="410" r:id="rId9"/>
    <p:sldId id="407" r:id="rId10"/>
    <p:sldId id="391" r:id="rId11"/>
    <p:sldId id="406" r:id="rId12"/>
    <p:sldId id="390" r:id="rId13"/>
    <p:sldId id="389" r:id="rId14"/>
    <p:sldId id="401" r:id="rId15"/>
    <p:sldId id="377" r:id="rId16"/>
    <p:sldId id="402" r:id="rId17"/>
    <p:sldId id="397" r:id="rId18"/>
    <p:sldId id="392" r:id="rId20"/>
    <p:sldId id="393" r:id="rId21"/>
    <p:sldId id="394" r:id="rId22"/>
    <p:sldId id="395" r:id="rId23"/>
    <p:sldId id="484" r:id="rId24"/>
    <p:sldId id="485" r:id="rId25"/>
    <p:sldId id="486" r:id="rId26"/>
    <p:sldId id="487" r:id="rId27"/>
    <p:sldId id="399" r:id="rId28"/>
    <p:sldId id="398" r:id="rId29"/>
    <p:sldId id="400" r:id="rId30"/>
    <p:sldId id="403" r:id="rId31"/>
    <p:sldId id="405" r:id="rId32"/>
    <p:sldId id="388" r:id="rId33"/>
    <p:sldId id="411" r:id="rId34"/>
    <p:sldId id="412" r:id="rId35"/>
    <p:sldId id="413" r:id="rId36"/>
    <p:sldId id="415" r:id="rId37"/>
    <p:sldId id="414" r:id="rId38"/>
    <p:sldId id="416" r:id="rId39"/>
    <p:sldId id="417" r:id="rId40"/>
    <p:sldId id="418" r:id="rId41"/>
    <p:sldId id="419" r:id="rId42"/>
    <p:sldId id="420" r:id="rId43"/>
    <p:sldId id="422" r:id="rId44"/>
    <p:sldId id="421" r:id="rId45"/>
    <p:sldId id="423" r:id="rId46"/>
    <p:sldId id="424" r:id="rId47"/>
    <p:sldId id="425" r:id="rId48"/>
    <p:sldId id="426" r:id="rId49"/>
    <p:sldId id="427" r:id="rId50"/>
    <p:sldId id="428" r:id="rId51"/>
    <p:sldId id="429" r:id="rId52"/>
    <p:sldId id="430" r:id="rId53"/>
    <p:sldId id="431" r:id="rId54"/>
    <p:sldId id="432" r:id="rId55"/>
    <p:sldId id="384" r:id="rId56"/>
    <p:sldId id="386" r:id="rId57"/>
    <p:sldId id="374" r:id="rId58"/>
    <p:sldId id="372" r:id="rId59"/>
    <p:sldId id="376" r:id="rId60"/>
    <p:sldId id="379" r:id="rId61"/>
    <p:sldId id="380" r:id="rId62"/>
    <p:sldId id="382" r:id="rId63"/>
    <p:sldId id="381" r:id="rId64"/>
    <p:sldId id="383" r:id="rId65"/>
    <p:sldId id="289" r:id="rId66"/>
    <p:sldId id="371" r:id="rId67"/>
    <p:sldId id="373" r:id="rId68"/>
  </p:sldIdLst>
  <p:sldSz cx="9144000" cy="5143500" type="screen16x9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kern="1200" baseline="0">
        <a:solidFill>
          <a:schemeClr val="tx1"/>
        </a:solidFill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76" autoAdjust="0"/>
  </p:normalViewPr>
  <p:slideViewPr>
    <p:cSldViewPr showGuides="1">
      <p:cViewPr varScale="1">
        <p:scale>
          <a:sx n="102" d="100"/>
          <a:sy n="102" d="100"/>
        </p:scale>
        <p:origin x="40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99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5.xml"/><Relationship Id="rId69" Type="http://schemas.openxmlformats.org/officeDocument/2006/relationships/presProps" Target="presProps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lstStyle/>
          <a:p>
            <a:pPr lvl="0" algn="l"/>
            <a:endParaRPr sz="120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205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lstStyle/>
          <a:p>
            <a:pPr lvl="0" algn="r"/>
            <a:fld id="{BB962C8B-B14F-4D97-AF65-F5344CB8AC3E}" type="datetime1">
              <a:rPr lang="zh-CN" altLang="en-US" dirty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备注占位符 4"/>
          <p:cNvSpPr>
            <a:spLocks noGrp="1" noRot="1" noChangeAspect="1"/>
          </p:cNvSpPr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lstStyle/>
          <a:p>
            <a:pPr lvl="0" algn="l"/>
            <a:endParaRPr sz="120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205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vl="0" defTabSz="0" fontAlgn="base">
      <a:defRPr sz="1200" kern="1200"/>
    </a:lvl1pPr>
    <a:lvl2pPr marL="0" lvl="1" indent="0" defTabSz="0" fontAlgn="base">
      <a:defRPr sz="1200" kern="1200"/>
    </a:lvl2pPr>
    <a:lvl3pPr marL="0" lvl="2" indent="0" defTabSz="0" fontAlgn="base">
      <a:defRPr sz="1200" kern="1200"/>
    </a:lvl3pPr>
    <a:lvl4pPr marL="0" lvl="3" indent="0" defTabSz="0" fontAlgn="base">
      <a:defRPr sz="1200" kern="1200"/>
    </a:lvl4pPr>
    <a:lvl5pPr marL="0" lvl="4" indent="0" defTabSz="0" fontAlgn="base">
      <a:defRPr sz="1200" kern="1200"/>
    </a:lvl5pPr>
    <a:lvl6pPr marL="2286000" lvl="5" indent="0" defTabSz="0" fontAlgn="base">
      <a:defRPr sz="1200" kern="1200"/>
    </a:lvl6pPr>
    <a:lvl7pPr marL="2743200" lvl="6" indent="0" defTabSz="0" fontAlgn="base">
      <a:defRPr sz="1200" kern="1200"/>
    </a:lvl7pPr>
    <a:lvl8pPr marL="3200400" lvl="7" indent="0" defTabSz="0" fontAlgn="base">
      <a:defRPr sz="1200" kern="1200"/>
    </a:lvl8pPr>
    <a:lvl9pPr marL="3657600" lvl="8" indent="0" defTabSz="0" fontAlgn="base">
      <a:defRPr sz="1200" kern="1200"/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准备数据  </a:t>
            </a:r>
            <a:endParaRPr lang="zh-CN" altLang="en-US" dirty="0"/>
          </a:p>
          <a:p>
            <a:r>
              <a:rPr lang="en-US" altLang="zh-CN" dirty="0"/>
              <a:t>DELETE /</a:t>
            </a:r>
            <a:r>
              <a:rPr lang="en-US" altLang="zh-CN" dirty="0" err="1"/>
              <a:t>clayindex</a:t>
            </a:r>
            <a:endParaRPr lang="en-US" altLang="zh-CN" dirty="0"/>
          </a:p>
          <a:p>
            <a:r>
              <a:rPr lang="en-US" altLang="zh-CN" dirty="0"/>
              <a:t>PUT /</a:t>
            </a:r>
            <a:r>
              <a:rPr lang="en-US" altLang="zh-CN" dirty="0" err="1"/>
              <a:t>clayindex</a:t>
            </a:r>
            <a:endParaRPr lang="en-US" altLang="zh-CN" dirty="0"/>
          </a:p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 "mappings": {</a:t>
            </a:r>
            <a:endParaRPr lang="en-US" altLang="zh-CN" dirty="0"/>
          </a:p>
          <a:p>
            <a:r>
              <a:rPr lang="en-US" altLang="zh-CN" dirty="0"/>
              <a:t>     "properties": {</a:t>
            </a:r>
            <a:endParaRPr lang="en-US" altLang="zh-CN" dirty="0"/>
          </a:p>
          <a:p>
            <a:r>
              <a:rPr lang="en-US" altLang="zh-CN" dirty="0"/>
              <a:t>     "name":{</a:t>
            </a:r>
            <a:endParaRPr lang="en-US" altLang="zh-CN" dirty="0"/>
          </a:p>
          <a:p>
            <a:r>
              <a:rPr lang="en-US" altLang="zh-CN" dirty="0"/>
              <a:t>       "type": "keyword"</a:t>
            </a:r>
            <a:endParaRPr lang="en-US" altLang="zh-CN" dirty="0"/>
          </a:p>
          <a:p>
            <a:r>
              <a:rPr lang="en-US" altLang="zh-CN" dirty="0"/>
              <a:t>     },</a:t>
            </a:r>
            <a:endParaRPr lang="en-US" altLang="zh-CN" dirty="0"/>
          </a:p>
          <a:p>
            <a:r>
              <a:rPr lang="en-US" altLang="zh-CN" dirty="0"/>
              <a:t>     "address":{</a:t>
            </a:r>
            <a:endParaRPr lang="en-US" altLang="zh-CN" dirty="0"/>
          </a:p>
          <a:p>
            <a:r>
              <a:rPr lang="en-US" altLang="zh-CN" dirty="0"/>
              <a:t>        "type": "text"</a:t>
            </a:r>
            <a:endParaRPr lang="en-US" altLang="zh-CN" dirty="0"/>
          </a:p>
          <a:p>
            <a:r>
              <a:rPr lang="en-US" altLang="zh-CN" dirty="0"/>
              <a:t>     }</a:t>
            </a:r>
            <a:endParaRPr lang="en-US" altLang="zh-CN" dirty="0"/>
          </a:p>
          <a:p>
            <a:r>
              <a:rPr lang="en-US" altLang="zh-CN" dirty="0"/>
              <a:t>     }</a:t>
            </a:r>
            <a:endParaRPr lang="en-US" altLang="zh-CN" dirty="0"/>
          </a:p>
          <a:p>
            <a:r>
              <a:rPr lang="en-US" altLang="zh-CN" dirty="0"/>
              <a:t>   }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  <a:p>
            <a:r>
              <a:rPr lang="en-US" altLang="zh-CN" dirty="0"/>
              <a:t>#</a:t>
            </a:r>
            <a:r>
              <a:rPr lang="zh-CN" altLang="en-US" dirty="0"/>
              <a:t>插入数据 可以自己生成</a:t>
            </a:r>
            <a:r>
              <a:rPr lang="en-US" altLang="zh-CN" dirty="0"/>
              <a:t>id //  </a:t>
            </a:r>
            <a:endParaRPr lang="en-US" altLang="zh-CN" dirty="0"/>
          </a:p>
          <a:p>
            <a:r>
              <a:rPr lang="en-US" altLang="zh-CN" dirty="0"/>
              <a:t>POST  /</a:t>
            </a:r>
            <a:r>
              <a:rPr lang="en-US" altLang="zh-CN" dirty="0" err="1"/>
              <a:t>clayindex</a:t>
            </a:r>
            <a:r>
              <a:rPr lang="en-US" altLang="zh-CN" dirty="0"/>
              <a:t>/_doc</a:t>
            </a:r>
            <a:endParaRPr lang="en-US" altLang="zh-CN" dirty="0"/>
          </a:p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 "name":"</a:t>
            </a:r>
            <a:r>
              <a:rPr lang="zh-CN" altLang="en-US" dirty="0"/>
              <a:t>曹操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"address":"</a:t>
            </a:r>
            <a:r>
              <a:rPr lang="zh-CN" altLang="en-US" dirty="0"/>
              <a:t>魏国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  <a:p>
            <a:r>
              <a:rPr lang="en-US" altLang="zh-CN" dirty="0"/>
              <a:t>POST  /</a:t>
            </a:r>
            <a:r>
              <a:rPr lang="en-US" altLang="zh-CN" dirty="0" err="1"/>
              <a:t>clayindex</a:t>
            </a:r>
            <a:r>
              <a:rPr lang="en-US" altLang="zh-CN" dirty="0"/>
              <a:t>/_doc</a:t>
            </a:r>
            <a:endParaRPr lang="en-US" altLang="zh-CN" dirty="0"/>
          </a:p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 "name":"</a:t>
            </a:r>
            <a:r>
              <a:rPr lang="zh-CN" altLang="en-US" dirty="0"/>
              <a:t>贾诩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"address":"</a:t>
            </a:r>
            <a:r>
              <a:rPr lang="zh-CN" altLang="en-US" dirty="0"/>
              <a:t>魏国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  <a:p>
            <a:r>
              <a:rPr lang="en-US" altLang="zh-CN" dirty="0"/>
              <a:t>POST  /</a:t>
            </a:r>
            <a:r>
              <a:rPr lang="en-US" altLang="zh-CN" dirty="0" err="1"/>
              <a:t>clayindex</a:t>
            </a:r>
            <a:r>
              <a:rPr lang="en-US" altLang="zh-CN" dirty="0"/>
              <a:t>/_doc</a:t>
            </a:r>
            <a:endParaRPr lang="en-US" altLang="zh-CN" dirty="0"/>
          </a:p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 "name":"</a:t>
            </a:r>
            <a:r>
              <a:rPr lang="zh-CN" altLang="en-US" dirty="0"/>
              <a:t>诸葛亮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"address":"</a:t>
            </a:r>
            <a:r>
              <a:rPr lang="zh-CN" altLang="en-US" dirty="0"/>
              <a:t>蜀国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  <a:p>
            <a:r>
              <a:rPr lang="en-US" altLang="zh-CN" dirty="0"/>
              <a:t>POST  /</a:t>
            </a:r>
            <a:r>
              <a:rPr lang="en-US" altLang="zh-CN" dirty="0" err="1"/>
              <a:t>clayindex</a:t>
            </a:r>
            <a:r>
              <a:rPr lang="en-US" altLang="zh-CN" dirty="0"/>
              <a:t>/_doc</a:t>
            </a:r>
            <a:endParaRPr lang="en-US" altLang="zh-CN" dirty="0"/>
          </a:p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 "name":"</a:t>
            </a:r>
            <a:r>
              <a:rPr lang="zh-CN" altLang="en-US" dirty="0"/>
              <a:t>关羽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"address":"</a:t>
            </a:r>
            <a:r>
              <a:rPr lang="zh-CN" altLang="en-US" dirty="0"/>
              <a:t>蜀国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  <a:p>
            <a:r>
              <a:rPr lang="en-US" altLang="zh-CN" dirty="0"/>
              <a:t>POST  /</a:t>
            </a:r>
            <a:r>
              <a:rPr lang="en-US" altLang="zh-CN" dirty="0" err="1"/>
              <a:t>clayindex</a:t>
            </a:r>
            <a:r>
              <a:rPr lang="en-US" altLang="zh-CN" dirty="0"/>
              <a:t>/_doc</a:t>
            </a:r>
            <a:endParaRPr lang="en-US" altLang="zh-CN" dirty="0"/>
          </a:p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 "name":"</a:t>
            </a:r>
            <a:r>
              <a:rPr lang="zh-CN" altLang="en-US" dirty="0"/>
              <a:t>周瑜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"address":["</a:t>
            </a:r>
            <a:r>
              <a:rPr lang="zh-CN" altLang="en-US" dirty="0"/>
              <a:t>吴国</a:t>
            </a:r>
            <a:r>
              <a:rPr lang="en-US" altLang="zh-CN" dirty="0"/>
              <a:t>","</a:t>
            </a:r>
            <a:r>
              <a:rPr lang="zh-CN" altLang="en-US" dirty="0"/>
              <a:t>蜀国</a:t>
            </a:r>
            <a:r>
              <a:rPr lang="en-US" altLang="zh-CN" dirty="0"/>
              <a:t>"]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endParaRPr lang="zh-CN" altLang="en-US"/>
          </a:p>
          <a:p>
            <a:r>
              <a:rPr lang="zh-CN" altLang="en-US"/>
              <a:t>PUT /test2</a:t>
            </a:r>
            <a:endParaRPr lang="zh-CN" altLang="en-US"/>
          </a:p>
          <a:p>
            <a:r>
              <a:rPr lang="zh-CN" altLang="en-US"/>
              <a:t>{</a:t>
            </a:r>
            <a:endParaRPr lang="zh-CN" altLang="en-US"/>
          </a:p>
          <a:p>
            <a:r>
              <a:rPr lang="zh-CN" altLang="en-US"/>
              <a:t>  "mappings": {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     "properties": {</a:t>
            </a:r>
            <a:endParaRPr lang="zh-CN" altLang="en-US"/>
          </a:p>
          <a:p>
            <a:r>
              <a:rPr lang="zh-CN" altLang="en-US"/>
              <a:t>         "name":{</a:t>
            </a:r>
            <a:endParaRPr lang="zh-CN" altLang="en-US"/>
          </a:p>
          <a:p>
            <a:r>
              <a:rPr lang="zh-CN" altLang="en-US"/>
              <a:t>            </a:t>
            </a:r>
            <a:endParaRPr lang="zh-CN" altLang="en-US"/>
          </a:p>
          <a:p>
            <a:r>
              <a:rPr lang="zh-CN" altLang="en-US"/>
              <a:t>            "type": "text"</a:t>
            </a:r>
            <a:endParaRPr lang="zh-CN" altLang="en-US"/>
          </a:p>
          <a:p>
            <a:r>
              <a:rPr lang="zh-CN" altLang="en-US"/>
              <a:t>         },</a:t>
            </a:r>
            <a:endParaRPr lang="zh-CN" altLang="en-US"/>
          </a:p>
          <a:p>
            <a:r>
              <a:rPr lang="zh-CN" altLang="en-US"/>
              <a:t>         "age":{</a:t>
            </a:r>
            <a:endParaRPr lang="zh-CN" altLang="en-US"/>
          </a:p>
          <a:p>
            <a:r>
              <a:rPr lang="zh-CN" altLang="en-US"/>
              <a:t>           </a:t>
            </a:r>
            <a:endParaRPr lang="zh-CN" altLang="en-US"/>
          </a:p>
          <a:p>
            <a:r>
              <a:rPr lang="zh-CN" altLang="en-US"/>
              <a:t>           "type": "long"</a:t>
            </a:r>
            <a:endParaRPr lang="zh-CN" altLang="en-US"/>
          </a:p>
          <a:p>
            <a:r>
              <a:rPr lang="zh-CN" altLang="en-US"/>
              <a:t>         </a:t>
            </a:r>
            <a:endParaRPr lang="zh-CN" altLang="en-US"/>
          </a:p>
          <a:p>
            <a:r>
              <a:rPr lang="zh-CN" altLang="en-US"/>
              <a:t>         },</a:t>
            </a:r>
            <a:endParaRPr lang="zh-CN" altLang="en-US"/>
          </a:p>
          <a:p>
            <a:r>
              <a:rPr lang="zh-CN" altLang="en-US"/>
              <a:t>          "actiontime":</a:t>
            </a:r>
            <a:endParaRPr lang="zh-CN" altLang="en-US"/>
          </a:p>
          <a:p>
            <a:r>
              <a:rPr lang="zh-CN" altLang="en-US"/>
              <a:t>          {</a:t>
            </a:r>
            <a:endParaRPr lang="zh-CN" altLang="en-US"/>
          </a:p>
          <a:p>
            <a:r>
              <a:rPr lang="zh-CN" altLang="en-US"/>
              <a:t>            "type": "date",</a:t>
            </a:r>
            <a:endParaRPr lang="zh-CN" altLang="en-US"/>
          </a:p>
          <a:p>
            <a:r>
              <a:rPr lang="zh-CN" altLang="en-US"/>
              <a:t>            "format":"yyyy-MM-dd HH:mm:ss"</a:t>
            </a:r>
            <a:endParaRPr lang="zh-CN" altLang="en-US"/>
          </a:p>
          <a:p>
            <a:r>
              <a:rPr lang="zh-CN" altLang="en-US"/>
              <a:t>            </a:t>
            </a:r>
            <a:endParaRPr lang="zh-CN" altLang="en-US"/>
          </a:p>
          <a:p>
            <a:r>
              <a:rPr lang="zh-CN" altLang="en-US"/>
              <a:t>          },</a:t>
            </a:r>
            <a:endParaRPr lang="zh-CN" altLang="en-US"/>
          </a:p>
          <a:p>
            <a:r>
              <a:rPr lang="zh-CN" altLang="en-US"/>
              <a:t>          "describe":</a:t>
            </a:r>
            <a:endParaRPr lang="zh-CN" altLang="en-US"/>
          </a:p>
          <a:p>
            <a:r>
              <a:rPr lang="zh-CN" altLang="en-US"/>
              <a:t>          {</a:t>
            </a:r>
            <a:endParaRPr lang="zh-CN" altLang="en-US"/>
          </a:p>
          <a:p>
            <a:r>
              <a:rPr lang="zh-CN" altLang="en-US"/>
              <a:t>            "type": "keyword"</a:t>
            </a:r>
            <a:endParaRPr lang="zh-CN" altLang="en-US"/>
          </a:p>
          <a:p>
            <a:r>
              <a:rPr lang="zh-CN" altLang="en-US"/>
              <a:t>          }</a:t>
            </a:r>
            <a:endParaRPr lang="zh-CN" altLang="en-US"/>
          </a:p>
          <a:p>
            <a:r>
              <a:rPr lang="zh-CN" altLang="en-US"/>
              <a:t>     }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  }</a:t>
            </a:r>
            <a:endParaRPr lang="zh-CN" altLang="en-US"/>
          </a:p>
          <a:p>
            <a:r>
              <a:rPr lang="zh-CN" altLang="en-US"/>
              <a:t>  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之前的主节点可能假死，一部分节点推选出一个新的领导</a:t>
            </a:r>
            <a:endParaRPr lang="en-US" altLang="zh-CN" dirty="0"/>
          </a:p>
          <a:p>
            <a:r>
              <a:rPr lang="zh-CN" altLang="en-US" dirty="0"/>
              <a:t>脑裂：选举出了大于一个的主节点</a:t>
            </a:r>
            <a:endParaRPr lang="zh-CN" altLang="en-US" dirty="0"/>
          </a:p>
          <a:p>
            <a:r>
              <a:rPr lang="zh-CN" altLang="en-US" dirty="0"/>
              <a:t>避免脑裂</a:t>
            </a:r>
            <a:r>
              <a:rPr lang="en-US" altLang="zh-CN" dirty="0"/>
              <a:t>split-brain</a:t>
            </a:r>
            <a:r>
              <a:rPr lang="zh-CN" altLang="en-US" dirty="0"/>
              <a:t>问题</a:t>
            </a:r>
            <a:endParaRPr lang="zh-CN" altLang="en-US" dirty="0"/>
          </a:p>
          <a:p>
            <a:r>
              <a:rPr lang="zh-CN" altLang="en-US" dirty="0"/>
              <a:t>解决方案</a:t>
            </a:r>
            <a:r>
              <a:rPr lang="en-US" altLang="zh-CN" dirty="0"/>
              <a:t>: </a:t>
            </a:r>
            <a:r>
              <a:rPr lang="en-US" altLang="zh-CN" dirty="0" err="1"/>
              <a:t>discovery.zen.minimum_master_nodes</a:t>
            </a:r>
            <a:r>
              <a:rPr lang="en-US" altLang="zh-CN" dirty="0"/>
              <a:t> = </a:t>
            </a:r>
            <a:r>
              <a:rPr lang="zh-CN" altLang="en-US" dirty="0"/>
              <a:t>大于</a:t>
            </a:r>
            <a:r>
              <a:rPr lang="en-US" altLang="zh-CN" dirty="0"/>
              <a:t>master</a:t>
            </a:r>
            <a:r>
              <a:rPr lang="zh-CN" altLang="en-US" dirty="0"/>
              <a:t>候选节点数的一半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之前的主节点可能假死，一部分节点推选出一个新的领导</a:t>
            </a:r>
            <a:endParaRPr lang="en-US" altLang="zh-CN" dirty="0"/>
          </a:p>
          <a:p>
            <a:r>
              <a:rPr lang="zh-CN" altLang="en-US" dirty="0"/>
              <a:t>脑裂：选举出了大于一个的主节点</a:t>
            </a:r>
            <a:endParaRPr lang="zh-CN" altLang="en-US" dirty="0"/>
          </a:p>
          <a:p>
            <a:r>
              <a:rPr lang="zh-CN" altLang="en-US" dirty="0"/>
              <a:t>避免脑裂</a:t>
            </a:r>
            <a:r>
              <a:rPr lang="en-US" altLang="zh-CN" dirty="0"/>
              <a:t>split-brain</a:t>
            </a:r>
            <a:r>
              <a:rPr lang="zh-CN" altLang="en-US" dirty="0"/>
              <a:t>问题</a:t>
            </a:r>
            <a:endParaRPr lang="zh-CN" altLang="en-US" dirty="0"/>
          </a:p>
          <a:p>
            <a:r>
              <a:rPr lang="zh-CN" altLang="en-US" dirty="0"/>
              <a:t>解决方案</a:t>
            </a:r>
            <a:r>
              <a:rPr lang="en-US" altLang="zh-CN" dirty="0"/>
              <a:t>: </a:t>
            </a:r>
            <a:r>
              <a:rPr lang="en-US" altLang="zh-CN" dirty="0" err="1"/>
              <a:t>discovery.zen.minimum_master_nodes</a:t>
            </a:r>
            <a:r>
              <a:rPr lang="en-US" altLang="zh-CN" dirty="0"/>
              <a:t> = </a:t>
            </a:r>
            <a:r>
              <a:rPr lang="zh-CN" altLang="en-US" dirty="0"/>
              <a:t>大于</a:t>
            </a:r>
            <a:r>
              <a:rPr lang="en-US" altLang="zh-CN" dirty="0"/>
              <a:t>master</a:t>
            </a:r>
            <a:r>
              <a:rPr lang="zh-CN" altLang="en-US" dirty="0"/>
              <a:t>候选节点数的一半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之前的主节点可能假死，一部分节点推选出一个新的领导</a:t>
            </a:r>
            <a:endParaRPr lang="en-US" altLang="zh-CN" dirty="0"/>
          </a:p>
          <a:p>
            <a:r>
              <a:rPr lang="zh-CN" altLang="en-US" dirty="0"/>
              <a:t>脑裂：选举出了大于一个的主节点</a:t>
            </a:r>
            <a:endParaRPr lang="zh-CN" altLang="en-US" dirty="0"/>
          </a:p>
          <a:p>
            <a:r>
              <a:rPr lang="zh-CN" altLang="en-US" dirty="0"/>
              <a:t>避免脑裂</a:t>
            </a:r>
            <a:r>
              <a:rPr lang="en-US" altLang="zh-CN" dirty="0"/>
              <a:t>split-brain</a:t>
            </a:r>
            <a:r>
              <a:rPr lang="zh-CN" altLang="en-US" dirty="0"/>
              <a:t>问题</a:t>
            </a:r>
            <a:endParaRPr lang="zh-CN" altLang="en-US" dirty="0"/>
          </a:p>
          <a:p>
            <a:r>
              <a:rPr lang="zh-CN" altLang="en-US" dirty="0"/>
              <a:t>解决方案</a:t>
            </a:r>
            <a:r>
              <a:rPr lang="en-US" altLang="zh-CN" dirty="0"/>
              <a:t>: </a:t>
            </a:r>
            <a:r>
              <a:rPr lang="en-US" altLang="zh-CN" dirty="0" err="1"/>
              <a:t>discovery.zen.minimum_master_nodes</a:t>
            </a:r>
            <a:r>
              <a:rPr lang="en-US" altLang="zh-CN" dirty="0"/>
              <a:t> = </a:t>
            </a:r>
            <a:r>
              <a:rPr lang="zh-CN" altLang="en-US" dirty="0"/>
              <a:t>大于</a:t>
            </a:r>
            <a:r>
              <a:rPr lang="en-US" altLang="zh-CN" dirty="0"/>
              <a:t>master</a:t>
            </a:r>
            <a:r>
              <a:rPr lang="zh-CN" altLang="en-US" dirty="0"/>
              <a:t>候选节点数的一半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之前的主节点可能假死，一部分节点推选出一个新的领导</a:t>
            </a:r>
            <a:endParaRPr lang="en-US" altLang="zh-CN" dirty="0"/>
          </a:p>
          <a:p>
            <a:r>
              <a:rPr lang="zh-CN" altLang="en-US" dirty="0"/>
              <a:t>脑裂：选举出了大于一个的主节点</a:t>
            </a:r>
            <a:endParaRPr lang="zh-CN" altLang="en-US" dirty="0"/>
          </a:p>
          <a:p>
            <a:r>
              <a:rPr lang="zh-CN" altLang="en-US" dirty="0"/>
              <a:t>避免脑裂</a:t>
            </a:r>
            <a:r>
              <a:rPr lang="en-US" altLang="zh-CN" dirty="0"/>
              <a:t>split-brain</a:t>
            </a:r>
            <a:r>
              <a:rPr lang="zh-CN" altLang="en-US" dirty="0"/>
              <a:t>问题</a:t>
            </a:r>
            <a:endParaRPr lang="zh-CN" altLang="en-US" dirty="0"/>
          </a:p>
          <a:p>
            <a:r>
              <a:rPr lang="zh-CN" altLang="en-US" dirty="0"/>
              <a:t>解决方案</a:t>
            </a:r>
            <a:r>
              <a:rPr lang="en-US" altLang="zh-CN" dirty="0"/>
              <a:t>: </a:t>
            </a:r>
            <a:r>
              <a:rPr lang="en-US" altLang="zh-CN" dirty="0" err="1"/>
              <a:t>discovery.zen.minimum_master_nodes</a:t>
            </a:r>
            <a:r>
              <a:rPr lang="en-US" altLang="zh-CN" dirty="0"/>
              <a:t> = </a:t>
            </a:r>
            <a:r>
              <a:rPr lang="zh-CN" altLang="en-US" dirty="0"/>
              <a:t>大于</a:t>
            </a:r>
            <a:r>
              <a:rPr lang="en-US" altLang="zh-CN" dirty="0"/>
              <a:t>master</a:t>
            </a:r>
            <a:r>
              <a:rPr lang="zh-CN" altLang="en-US" dirty="0"/>
              <a:t>候选节点数的一半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之前的主节点可能假死，一部分节点推选出一个新的领导</a:t>
            </a:r>
            <a:endParaRPr lang="en-US" altLang="zh-CN" dirty="0"/>
          </a:p>
          <a:p>
            <a:r>
              <a:rPr lang="zh-CN" altLang="en-US" dirty="0"/>
              <a:t>脑裂：选举出了大于一个的主节点</a:t>
            </a:r>
            <a:endParaRPr lang="zh-CN" altLang="en-US" dirty="0"/>
          </a:p>
          <a:p>
            <a:r>
              <a:rPr lang="zh-CN" altLang="en-US" dirty="0"/>
              <a:t>避免脑裂</a:t>
            </a:r>
            <a:r>
              <a:rPr lang="en-US" altLang="zh-CN" dirty="0"/>
              <a:t>split-brain</a:t>
            </a:r>
            <a:r>
              <a:rPr lang="zh-CN" altLang="en-US" dirty="0"/>
              <a:t>问题</a:t>
            </a:r>
            <a:endParaRPr lang="zh-CN" altLang="en-US" dirty="0"/>
          </a:p>
          <a:p>
            <a:r>
              <a:rPr lang="zh-CN" altLang="en-US" dirty="0"/>
              <a:t>解决方案</a:t>
            </a:r>
            <a:r>
              <a:rPr lang="en-US" altLang="zh-CN" dirty="0"/>
              <a:t>: </a:t>
            </a:r>
            <a:r>
              <a:rPr lang="en-US" altLang="zh-CN" dirty="0" err="1"/>
              <a:t>discovery.zen.minimum_master_nodes</a:t>
            </a:r>
            <a:r>
              <a:rPr lang="en-US" altLang="zh-CN" dirty="0"/>
              <a:t> = </a:t>
            </a:r>
            <a:r>
              <a:rPr lang="zh-CN" altLang="en-US" dirty="0"/>
              <a:t>大于</a:t>
            </a:r>
            <a:r>
              <a:rPr lang="en-US" altLang="zh-CN" dirty="0"/>
              <a:t>master</a:t>
            </a:r>
            <a:r>
              <a:rPr lang="zh-CN" altLang="en-US" dirty="0"/>
              <a:t>候选节点数的一半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之前的主节点可能假死，一部分节点推选出一个新的领导</a:t>
            </a:r>
            <a:endParaRPr lang="en-US" altLang="zh-CN" dirty="0"/>
          </a:p>
          <a:p>
            <a:r>
              <a:rPr lang="zh-CN" altLang="en-US" dirty="0"/>
              <a:t>脑裂：选举出了大于一个的主节点</a:t>
            </a:r>
            <a:endParaRPr lang="zh-CN" altLang="en-US" dirty="0"/>
          </a:p>
          <a:p>
            <a:r>
              <a:rPr lang="zh-CN" altLang="en-US" dirty="0"/>
              <a:t>避免脑裂</a:t>
            </a:r>
            <a:r>
              <a:rPr lang="en-US" altLang="zh-CN" dirty="0"/>
              <a:t>split-brain</a:t>
            </a:r>
            <a:r>
              <a:rPr lang="zh-CN" altLang="en-US" dirty="0"/>
              <a:t>问题</a:t>
            </a:r>
            <a:endParaRPr lang="zh-CN" altLang="en-US" dirty="0"/>
          </a:p>
          <a:p>
            <a:r>
              <a:rPr lang="zh-CN" altLang="en-US" dirty="0"/>
              <a:t>解决方案</a:t>
            </a:r>
            <a:r>
              <a:rPr lang="en-US" altLang="zh-CN" dirty="0"/>
              <a:t>: </a:t>
            </a:r>
            <a:r>
              <a:rPr lang="en-US" altLang="zh-CN" dirty="0" err="1"/>
              <a:t>discovery.zen.minimum_master_nodes</a:t>
            </a:r>
            <a:r>
              <a:rPr lang="en-US" altLang="zh-CN" dirty="0"/>
              <a:t> = </a:t>
            </a:r>
            <a:r>
              <a:rPr lang="zh-CN" altLang="en-US" dirty="0"/>
              <a:t>大于</a:t>
            </a:r>
            <a:r>
              <a:rPr lang="en-US" altLang="zh-CN" dirty="0"/>
              <a:t>master</a:t>
            </a:r>
            <a:r>
              <a:rPr lang="zh-CN" altLang="en-US" dirty="0"/>
              <a:t>候选节点数的一半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压缩</a:t>
            </a:r>
            <a:r>
              <a:rPr lang="en-US" altLang="zh-CN" dirty="0"/>
              <a:t>value</a:t>
            </a:r>
            <a:endParaRPr lang="en-US" altLang="zh-CN" dirty="0"/>
          </a:p>
          <a:p>
            <a:r>
              <a:rPr lang="zh-CN" altLang="en-US" dirty="0"/>
              <a:t>为什么是以</a:t>
            </a:r>
            <a:r>
              <a:rPr lang="en-US" altLang="zh-CN" dirty="0"/>
              <a:t>65535</a:t>
            </a:r>
            <a:r>
              <a:rPr lang="zh-CN" altLang="en-US" dirty="0"/>
              <a:t>为界限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mtClean="0">
                <a:ea typeface="宋体" panose="02010600030101010101" pitchFamily="2" charset="-122"/>
              </a:rPr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52930" cy="43878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2504" cy="339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200150"/>
            <a:ext cx="4032504" cy="339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>
              <a:defRPr sz="1200">
                <a:solidFill>
                  <a:srgbClr val="898989"/>
                </a:solidFill>
                <a:latin typeface="微软雅黑" panose="020B0503020204020204" pitchFamily="2" charset="-122"/>
                <a:ea typeface="微软雅黑" panose="020B0503020204020204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>
              <a:defRPr sz="1200">
                <a:solidFill>
                  <a:srgbClr val="898989"/>
                </a:solidFill>
                <a:latin typeface="微软雅黑" panose="020B0503020204020204" pitchFamily="2" charset="-122"/>
                <a:ea typeface="微软雅黑" panose="020B0503020204020204" pitchFamily="2" charset="-122"/>
              </a:defRPr>
            </a:lvl1pPr>
          </a:lstStyle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>
              <a:defRPr sz="1200">
                <a:solidFill>
                  <a:srgbClr val="898989"/>
                </a:solidFill>
                <a:latin typeface="微软雅黑" panose="020B0503020204020204" pitchFamily="2" charset="-122"/>
                <a:ea typeface="微软雅黑" panose="020B0503020204020204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914400" lvl="0" indent="-914400" algn="ctr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charset="0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://localhost:9200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://localhost:5601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://127.0.0.1:8090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黑色底纹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grpSp>
        <p:nvGrpSpPr>
          <p:cNvPr id="3075" name="组合 3074"/>
          <p:cNvGrpSpPr/>
          <p:nvPr/>
        </p:nvGrpSpPr>
        <p:grpSpPr>
          <a:xfrm>
            <a:off x="0" y="-2519362"/>
            <a:ext cx="9144000" cy="6480175"/>
            <a:chOff x="0" y="0"/>
            <a:chExt cx="9144000" cy="6482614"/>
          </a:xfrm>
        </p:grpSpPr>
        <p:grpSp>
          <p:nvGrpSpPr>
            <p:cNvPr id="3076" name="组合 3075"/>
            <p:cNvGrpSpPr/>
            <p:nvPr/>
          </p:nvGrpSpPr>
          <p:grpSpPr>
            <a:xfrm>
              <a:off x="0" y="2522646"/>
              <a:ext cx="9144000" cy="3959968"/>
              <a:chOff x="0" y="0"/>
              <a:chExt cx="9144000" cy="3959968"/>
            </a:xfrm>
          </p:grpSpPr>
          <p:sp>
            <p:nvSpPr>
              <p:cNvPr id="3077" name="矩形 254"/>
              <p:cNvSpPr/>
              <p:nvPr/>
            </p:nvSpPr>
            <p:spPr>
              <a:xfrm>
                <a:off x="0" y="113953"/>
                <a:ext cx="9144000" cy="3846015"/>
              </a:xfrm>
              <a:custGeom>
                <a:avLst/>
                <a:gdLst>
                  <a:gd name="txL" fmla="*/ 0 w 9144000"/>
                  <a:gd name="txT" fmla="*/ 0 h 3846015"/>
                  <a:gd name="txR" fmla="*/ 9144000 w 9144000"/>
                  <a:gd name="txB" fmla="*/ 3846015 h 3846015"/>
                </a:gdLst>
                <a:ahLst/>
                <a:cxnLst>
                  <a:cxn ang="0">
                    <a:pos x="0" y="0"/>
                  </a:cxn>
                </a:cxnLst>
                <a:rect l="txL" t="txT" r="txR" b="txB"/>
                <a:pathLst>
                  <a:path w="9144000" h="3846015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3651870"/>
                    </a:lnTo>
                    <a:lnTo>
                      <a:pt x="4766144" y="3651870"/>
                    </a:lnTo>
                    <a:lnTo>
                      <a:pt x="4571999" y="3846015"/>
                    </a:lnTo>
                    <a:lnTo>
                      <a:pt x="4377855" y="3651870"/>
                    </a:lnTo>
                    <a:lnTo>
                      <a:pt x="0" y="3651870"/>
                    </a:lnTo>
                    <a:close/>
                  </a:path>
                </a:pathLst>
              </a:custGeom>
              <a:solidFill>
                <a:srgbClr val="000000">
                  <a:alpha val="59999"/>
                </a:srgbClr>
              </a:solidFill>
              <a:ln w="9525">
                <a:noFill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rgbClr val="FFFFFF"/>
                  </a:solidFill>
                  <a:latin typeface="微软雅黑" panose="020B0503020204020204" pitchFamily="2" charset="-122"/>
                  <a:ea typeface="微软雅黑" panose="020B0503020204020204" pitchFamily="2" charset="-122"/>
                  <a:sym typeface="微软雅黑" panose="020B0503020204020204" pitchFamily="2" charset="-122"/>
                </a:endParaRPr>
              </a:p>
            </p:txBody>
          </p:sp>
          <p:sp>
            <p:nvSpPr>
              <p:cNvPr id="3078" name="矩形 254"/>
              <p:cNvSpPr/>
              <p:nvPr/>
            </p:nvSpPr>
            <p:spPr>
              <a:xfrm>
                <a:off x="0" y="0"/>
                <a:ext cx="9144000" cy="3846015"/>
              </a:xfrm>
              <a:custGeom>
                <a:avLst/>
                <a:gdLst>
                  <a:gd name="txL" fmla="*/ 0 w 9144000"/>
                  <a:gd name="txT" fmla="*/ 0 h 3846015"/>
                  <a:gd name="txR" fmla="*/ 9144000 w 9144000"/>
                  <a:gd name="txB" fmla="*/ 3846015 h 3846015"/>
                </a:gdLst>
                <a:ahLst/>
                <a:cxnLst>
                  <a:cxn ang="0">
                    <a:pos x="0" y="0"/>
                  </a:cxn>
                </a:cxnLst>
                <a:rect l="txL" t="txT" r="txR" b="txB"/>
                <a:pathLst>
                  <a:path w="9144000" h="3846015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3651870"/>
                    </a:lnTo>
                    <a:lnTo>
                      <a:pt x="4766144" y="3651870"/>
                    </a:lnTo>
                    <a:lnTo>
                      <a:pt x="4571999" y="3846015"/>
                    </a:lnTo>
                    <a:lnTo>
                      <a:pt x="4377855" y="3651870"/>
                    </a:lnTo>
                    <a:lnTo>
                      <a:pt x="0" y="3651870"/>
                    </a:lnTo>
                    <a:close/>
                  </a:path>
                </a:pathLst>
              </a:custGeom>
              <a:solidFill>
                <a:srgbClr val="FF8607"/>
              </a:solidFill>
              <a:ln w="9525">
                <a:noFill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rgbClr val="FFFFFF"/>
                  </a:solidFill>
                  <a:latin typeface="微软雅黑" panose="020B0503020204020204" pitchFamily="2" charset="-122"/>
                  <a:ea typeface="微软雅黑" panose="020B0503020204020204" pitchFamily="2" charset="-122"/>
                  <a:sym typeface="微软雅黑" panose="020B0503020204020204" pitchFamily="2" charset="-122"/>
                </a:endParaRPr>
              </a:p>
            </p:txBody>
          </p:sp>
        </p:grpSp>
        <p:sp>
          <p:nvSpPr>
            <p:cNvPr id="3079" name="任意多边形 62"/>
            <p:cNvSpPr/>
            <p:nvPr/>
          </p:nvSpPr>
          <p:spPr>
            <a:xfrm rot="18900000">
              <a:off x="2043905" y="0"/>
              <a:ext cx="5045292" cy="5045292"/>
            </a:xfrm>
            <a:custGeom>
              <a:avLst/>
              <a:gdLst>
                <a:gd name="txL" fmla="*/ 0 w 4624012"/>
                <a:gd name="txT" fmla="*/ 0 h 4624012"/>
                <a:gd name="txR" fmla="*/ 4624012 w 4624012"/>
                <a:gd name="txB" fmla="*/ 4624012 h 4624012"/>
              </a:gdLst>
              <a:ahLst/>
              <a:cxnLst>
                <a:cxn ang="0">
                  <a:pos x="0" y="0"/>
                </a:cxn>
                <a:cxn ang="0">
                  <a:pos x="4624012" y="4624012"/>
                </a:cxn>
                <a:cxn ang="0">
                  <a:pos x="0" y="4624012"/>
                </a:cxn>
              </a:cxnLst>
              <a:rect l="txL" t="txT" r="txR" b="txB"/>
              <a:pathLst>
                <a:path w="4624012" h="4624012">
                  <a:moveTo>
                    <a:pt x="0" y="0"/>
                  </a:moveTo>
                  <a:lnTo>
                    <a:pt x="4624012" y="4624012"/>
                  </a:lnTo>
                  <a:lnTo>
                    <a:pt x="0" y="4624012"/>
                  </a:lnTo>
                  <a:close/>
                </a:path>
              </a:pathLst>
            </a:custGeom>
            <a:solidFill>
              <a:srgbClr val="FF9725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</p:grpSp>
      <p:sp>
        <p:nvSpPr>
          <p:cNvPr id="3080" name="矩形 258"/>
          <p:cNvSpPr/>
          <p:nvPr/>
        </p:nvSpPr>
        <p:spPr>
          <a:xfrm>
            <a:off x="0" y="1314450"/>
            <a:ext cx="9144000" cy="101441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C#/.Net</a:t>
            </a:r>
            <a:r>
              <a:rPr lang="zh-CN" altLang="en-US" sz="6000" dirty="0">
                <a:solidFill>
                  <a:schemeClr val="bg1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架构师蜕变营</a:t>
            </a:r>
            <a:endParaRPr lang="zh-CN" altLang="en-US" sz="6000" dirty="0">
              <a:solidFill>
                <a:schemeClr val="bg1"/>
              </a:solidFill>
              <a:latin typeface="Impact" panose="020B0806030902050204" pitchFamily="2" charset="0"/>
              <a:ea typeface="微软雅黑" panose="020B0503020204020204" pitchFamily="2" charset="-122"/>
              <a:sym typeface="Impact" panose="020B0806030902050204" pitchFamily="2" charset="0"/>
            </a:endParaRPr>
          </a:p>
        </p:txBody>
      </p:sp>
      <p:grpSp>
        <p:nvGrpSpPr>
          <p:cNvPr id="3082" name="组合 3081"/>
          <p:cNvGrpSpPr/>
          <p:nvPr/>
        </p:nvGrpSpPr>
        <p:grpSpPr>
          <a:xfrm>
            <a:off x="1439863" y="2355850"/>
            <a:ext cx="6264275" cy="431800"/>
            <a:chOff x="0" y="0"/>
            <a:chExt cx="6264696" cy="432048"/>
          </a:xfrm>
        </p:grpSpPr>
        <p:sp>
          <p:nvSpPr>
            <p:cNvPr id="3083" name="矩形 1"/>
            <p:cNvSpPr/>
            <p:nvPr/>
          </p:nvSpPr>
          <p:spPr>
            <a:xfrm>
              <a:off x="0" y="0"/>
              <a:ext cx="6264696" cy="432048"/>
            </a:xfrm>
            <a:prstGeom prst="rect">
              <a:avLst/>
            </a:prstGeom>
            <a:solidFill>
              <a:srgbClr val="9A5100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8646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  <p:sp>
          <p:nvSpPr>
            <p:cNvPr id="3084" name="矩形 9"/>
            <p:cNvSpPr/>
            <p:nvPr/>
          </p:nvSpPr>
          <p:spPr>
            <a:xfrm>
              <a:off x="0" y="31358"/>
              <a:ext cx="6264696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2" charset="-122"/>
                  <a:ea typeface="微软雅黑" panose="020B0503020204020204" pitchFamily="2" charset="-122"/>
                  <a:sym typeface="微软雅黑" panose="020B0503020204020204" pitchFamily="2" charset="-122"/>
                </a:rPr>
                <a:t>开发进阶，蜕变架构，升职加薪，只争朝夕！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</p:grpSp>
      <p:sp>
        <p:nvSpPr>
          <p:cNvPr id="3086" name="落款标题"/>
          <p:cNvSpPr/>
          <p:nvPr/>
        </p:nvSpPr>
        <p:spPr>
          <a:xfrm>
            <a:off x="0" y="4219575"/>
            <a:ext cx="91440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Clay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2" name="图片 1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6025" y="491490"/>
            <a:ext cx="1620520" cy="4533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483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rgbClr val="FFC000"/>
                </a:solidFill>
              </a:rPr>
              <a:t>ElasticSearch</a:t>
            </a:r>
            <a:r>
              <a:rPr lang="zh-CN" altLang="en-US" sz="3200" dirty="0">
                <a:solidFill>
                  <a:srgbClr val="FFC000"/>
                </a:solidFill>
              </a:rPr>
              <a:t>和</a:t>
            </a:r>
            <a:r>
              <a:rPr lang="en-US" altLang="zh-CN" sz="3200" dirty="0">
                <a:solidFill>
                  <a:srgbClr val="FF0000"/>
                </a:solidFill>
              </a:rPr>
              <a:t>Lucene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705" y="1255112"/>
            <a:ext cx="8832402" cy="349963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非结构化数据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8384" y="1203655"/>
            <a:ext cx="66625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文章</a:t>
            </a:r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新闻</a:t>
            </a:r>
            <a:endParaRPr lang="en-US" altLang="zh-CN" sz="2000" dirty="0"/>
          </a:p>
          <a:p>
            <a:r>
              <a:rPr lang="en-US" altLang="zh-CN" sz="2000" dirty="0"/>
              <a:t>3.word+txt+html……</a:t>
            </a:r>
            <a:endParaRPr lang="en-US" altLang="zh-CN" sz="2000" dirty="0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rgbClr val="FFC000"/>
                </a:solidFill>
              </a:rPr>
              <a:t>ElasticSearch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8384" y="1203655"/>
            <a:ext cx="66625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修改</a:t>
            </a:r>
            <a:r>
              <a:rPr lang="en-US" altLang="zh-CN" sz="2000" dirty="0" err="1"/>
              <a:t>jvm.options</a:t>
            </a:r>
            <a:r>
              <a:rPr lang="en-US" altLang="zh-CN" sz="2000" dirty="0"/>
              <a:t> </a:t>
            </a:r>
            <a:r>
              <a:rPr lang="zh-CN" altLang="en-US" sz="2000" dirty="0"/>
              <a:t>分配内存</a:t>
            </a:r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启动</a:t>
            </a:r>
            <a:r>
              <a:rPr lang="en-US" altLang="zh-CN" sz="2000" dirty="0"/>
              <a:t>ES</a:t>
            </a:r>
            <a:endParaRPr lang="en-US" altLang="zh-CN" sz="2000" dirty="0"/>
          </a:p>
          <a:p>
            <a:r>
              <a:rPr lang="en-US" altLang="zh-CN" sz="2000" dirty="0"/>
              <a:t>3.</a:t>
            </a:r>
            <a:r>
              <a:rPr lang="zh-CN" altLang="en-US" sz="2000" dirty="0"/>
              <a:t>验证</a:t>
            </a:r>
            <a:r>
              <a:rPr lang="en-US" altLang="zh-CN" sz="2000" dirty="0">
                <a:hlinkClick r:id="rId1"/>
              </a:rPr>
              <a:t>http://localhost:9200/</a:t>
            </a:r>
            <a:endParaRPr lang="en-US" altLang="zh-CN" sz="2000" dirty="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rgbClr val="FFC000"/>
                </a:solidFill>
              </a:rPr>
              <a:t>ES+Kibana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8384" y="1203656"/>
            <a:ext cx="7687851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修改</a:t>
            </a:r>
            <a:r>
              <a:rPr lang="en-US" altLang="zh-CN" sz="2000" dirty="0" err="1"/>
              <a:t>kibana.yml</a:t>
            </a:r>
            <a:r>
              <a:rPr lang="en-US" altLang="zh-CN" sz="2000" dirty="0"/>
              <a:t> </a:t>
            </a:r>
            <a:r>
              <a:rPr lang="zh-CN" altLang="en-US" sz="2000" dirty="0"/>
              <a:t>配置需要连接的</a:t>
            </a:r>
            <a:r>
              <a:rPr lang="en-US" altLang="zh-CN" sz="2000" dirty="0"/>
              <a:t>ES</a:t>
            </a:r>
            <a:r>
              <a:rPr lang="zh-CN" altLang="en-US" sz="2000" dirty="0"/>
              <a:t>地址</a:t>
            </a:r>
            <a:r>
              <a:rPr lang="en-US" altLang="zh-CN" sz="2000" dirty="0"/>
              <a:t>(i18n.locale: "</a:t>
            </a:r>
            <a:r>
              <a:rPr lang="en-US" altLang="zh-CN" sz="2000" dirty="0" err="1"/>
              <a:t>zh</a:t>
            </a:r>
            <a:r>
              <a:rPr lang="en-US" altLang="zh-CN" sz="2000" dirty="0"/>
              <a:t>-CN")</a:t>
            </a:r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启动</a:t>
            </a:r>
            <a:r>
              <a:rPr lang="en-US" altLang="zh-CN" sz="2000" dirty="0" err="1"/>
              <a:t>kibana</a:t>
            </a:r>
            <a:r>
              <a:rPr lang="en-US" altLang="zh-CN" sz="2000" dirty="0"/>
              <a:t>(</a:t>
            </a:r>
            <a:r>
              <a:rPr lang="zh-CN" altLang="en-US" sz="2000" dirty="0"/>
              <a:t>需要安装</a:t>
            </a:r>
            <a:r>
              <a:rPr lang="en-US" altLang="zh-CN" sz="2000" dirty="0"/>
              <a:t>Node.js)</a:t>
            </a:r>
            <a:endParaRPr lang="en-US" altLang="zh-CN" sz="2000" dirty="0"/>
          </a:p>
          <a:p>
            <a:r>
              <a:rPr lang="en-US" altLang="zh-CN" sz="2000" dirty="0"/>
              <a:t>3.</a:t>
            </a:r>
            <a:r>
              <a:rPr lang="zh-CN" altLang="en-US" sz="2000" dirty="0"/>
              <a:t>验证</a:t>
            </a:r>
            <a:r>
              <a:rPr lang="en-US" altLang="zh-CN" sz="2000" dirty="0">
                <a:hlinkClick r:id="rId1"/>
              </a:rPr>
              <a:t>http://localhost:5601</a:t>
            </a:r>
            <a:endParaRPr lang="en-US" altLang="zh-CN" sz="2000" dirty="0"/>
          </a:p>
          <a:p>
            <a:r>
              <a:rPr lang="en-US" altLang="zh-CN" sz="2000" dirty="0"/>
              <a:t>4.Head</a:t>
            </a:r>
            <a:r>
              <a:rPr lang="zh-CN" altLang="en-US" sz="2000" dirty="0"/>
              <a:t>插件</a:t>
            </a:r>
            <a:endParaRPr lang="zh-CN" altLang="en-US" sz="2000" dirty="0"/>
          </a:p>
          <a:p>
            <a:r>
              <a:rPr lang="en-US" altLang="zh-CN" sz="2000" dirty="0"/>
              <a:t>5.Head</a:t>
            </a:r>
            <a:r>
              <a:rPr lang="zh-CN" altLang="en-US" sz="2000" dirty="0"/>
              <a:t>插件</a:t>
            </a:r>
            <a:r>
              <a:rPr lang="zh-CN" altLang="en-US" sz="2000" dirty="0"/>
              <a:t>操作</a:t>
            </a:r>
            <a:r>
              <a:rPr lang="en-US" altLang="zh-CN" sz="2000" dirty="0"/>
              <a:t>ES</a:t>
            </a:r>
            <a:endParaRPr lang="en-US" altLang="zh-CN" sz="2000" dirty="0"/>
          </a:p>
          <a:p>
            <a:r>
              <a:rPr lang="en-US" altLang="zh-CN" sz="2000" dirty="0"/>
              <a:t>6.K</a:t>
            </a:r>
            <a:r>
              <a:rPr lang="en-US" altLang="zh-CN" sz="2000" dirty="0" err="1">
                <a:sym typeface="+mn-ea"/>
              </a:rPr>
              <a:t>ibana</a:t>
            </a:r>
            <a:r>
              <a:rPr lang="zh-CN" altLang="en-US" sz="2000" dirty="0" err="1">
                <a:sym typeface="+mn-ea"/>
              </a:rPr>
              <a:t>操作</a:t>
            </a:r>
            <a:r>
              <a:rPr lang="en-US" altLang="zh-CN" sz="2000" dirty="0" err="1">
                <a:sym typeface="+mn-ea"/>
              </a:rPr>
              <a:t>ES</a:t>
            </a:r>
            <a:endParaRPr lang="en-US" altLang="zh-CN" sz="2000" dirty="0" err="1"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3854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环境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7740" y="978905"/>
            <a:ext cx="2304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ELK</a:t>
            </a:r>
            <a:r>
              <a:rPr lang="zh-CN" altLang="en-US" sz="2000" dirty="0"/>
              <a:t> </a:t>
            </a:r>
            <a:r>
              <a:rPr lang="en-US" altLang="zh-CN" sz="2000" dirty="0"/>
              <a:t>7.X</a:t>
            </a:r>
            <a:r>
              <a:rPr lang="zh-CN" altLang="en-US" sz="2000" dirty="0"/>
              <a:t>版本</a:t>
            </a:r>
            <a:endParaRPr lang="en-US" altLang="zh-CN" sz="2000" dirty="0"/>
          </a:p>
          <a:p>
            <a:r>
              <a:rPr lang="en-US" altLang="zh-CN" sz="2000" dirty="0"/>
              <a:t>.NET Core 3.1</a:t>
            </a:r>
            <a:endParaRPr lang="en-US" altLang="zh-CN" sz="2000" dirty="0"/>
          </a:p>
          <a:p>
            <a:r>
              <a:rPr lang="en-US" altLang="zh-CN" sz="2000" dirty="0"/>
              <a:t>VS 2019</a:t>
            </a:r>
            <a:endParaRPr lang="en-US" altLang="zh-CN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885" y="2571750"/>
            <a:ext cx="6014372" cy="208962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rgbClr val="FFC000"/>
                </a:solidFill>
              </a:rPr>
              <a:t>ES+NET.Core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8384" y="1203655"/>
            <a:ext cx="66625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安装依赖</a:t>
            </a:r>
            <a:r>
              <a:rPr lang="en-US" altLang="zh-CN" sz="2000" dirty="0"/>
              <a:t>NEST </a:t>
            </a:r>
            <a:endParaRPr lang="en-US" altLang="zh-CN" sz="2000" dirty="0"/>
          </a:p>
          <a:p>
            <a:r>
              <a:rPr lang="en-US" altLang="zh-CN" sz="2000" dirty="0"/>
              <a:t>2.NETCore </a:t>
            </a:r>
            <a:r>
              <a:rPr lang="zh-CN" altLang="en-US" sz="2000" dirty="0"/>
              <a:t>写入</a:t>
            </a:r>
            <a:endParaRPr lang="en-US" altLang="zh-CN" sz="2000" dirty="0"/>
          </a:p>
          <a:p>
            <a:r>
              <a:rPr lang="en-US" altLang="zh-CN" sz="2000" dirty="0"/>
              <a:t>3. </a:t>
            </a:r>
            <a:r>
              <a:rPr lang="en-US" altLang="zh-CN" sz="2000" dirty="0" err="1"/>
              <a:t>NETCore</a:t>
            </a:r>
            <a:r>
              <a:rPr lang="en-US" altLang="zh-CN" sz="2000" dirty="0"/>
              <a:t> </a:t>
            </a:r>
            <a:r>
              <a:rPr lang="zh-CN" altLang="en-US" sz="2000" dirty="0"/>
              <a:t>读取</a:t>
            </a:r>
            <a:endParaRPr lang="en-US" altLang="zh-CN" sz="2000" dirty="0"/>
          </a:p>
          <a:p>
            <a:r>
              <a:rPr lang="en-US" altLang="zh-CN" sz="2000" dirty="0"/>
              <a:t>4.PostMan</a:t>
            </a:r>
            <a:r>
              <a:rPr lang="zh-CN" altLang="en-US" sz="2000" dirty="0"/>
              <a:t>操作</a:t>
            </a:r>
            <a:endParaRPr lang="en-US" altLang="zh-CN" sz="2000" dirty="0"/>
          </a:p>
          <a:p>
            <a:r>
              <a:rPr lang="en-US" altLang="zh-CN" sz="2000" dirty="0"/>
              <a:t>5.</a:t>
            </a:r>
            <a:r>
              <a:rPr lang="zh-CN" altLang="en-US" sz="2000" dirty="0"/>
              <a:t>使用</a:t>
            </a:r>
            <a:r>
              <a:rPr lang="en-US" altLang="zh-CN" sz="2000" dirty="0" err="1"/>
              <a:t>sql</a:t>
            </a:r>
            <a:r>
              <a:rPr lang="zh-CN" altLang="en-US" sz="2000" dirty="0"/>
              <a:t>操作</a:t>
            </a:r>
            <a:endParaRPr lang="en-US" altLang="zh-CN" sz="2000" dirty="0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案例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1651" y="1131650"/>
            <a:ext cx="5366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执行一波小操作</a:t>
            </a:r>
            <a:endParaRPr lang="en-US" altLang="zh-CN" dirty="0"/>
          </a:p>
          <a:p>
            <a:r>
              <a:rPr lang="en-US" altLang="zh-CN" dirty="0"/>
              <a:t>GET </a:t>
            </a:r>
            <a:r>
              <a:rPr lang="en-US" altLang="zh-CN" dirty="0" err="1"/>
              <a:t>clayindex</a:t>
            </a:r>
            <a:r>
              <a:rPr lang="en-US" altLang="zh-CN" dirty="0"/>
              <a:t>/_doc/_</a:t>
            </a:r>
            <a:r>
              <a:rPr lang="en-US" altLang="zh-CN" dirty="0" err="1"/>
              <a:t>search?q</a:t>
            </a:r>
            <a:r>
              <a:rPr lang="en-US" altLang="zh-CN" dirty="0"/>
              <a:t>=address:</a:t>
            </a:r>
            <a:r>
              <a:rPr lang="zh-CN" altLang="en-US" dirty="0"/>
              <a:t>魏国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01651" y="1849690"/>
            <a:ext cx="460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执行步骤究竟是怎么操作的</a:t>
            </a:r>
            <a:r>
              <a:rPr lang="en-US" altLang="zh-CN" dirty="0">
                <a:solidFill>
                  <a:srgbClr val="FF0000"/>
                </a:solidFill>
              </a:rPr>
              <a:t>?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ES</a:t>
            </a:r>
            <a:r>
              <a:rPr lang="zh-CN" altLang="en-US" dirty="0">
                <a:solidFill>
                  <a:srgbClr val="FF0000"/>
                </a:solidFill>
              </a:rPr>
              <a:t>数据库存储方式？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分词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8384" y="1203655"/>
            <a:ext cx="6662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GET _analyze</a:t>
            </a:r>
            <a:endParaRPr lang="en-US" altLang="zh-CN" dirty="0"/>
          </a:p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"text":"</a:t>
            </a:r>
            <a:r>
              <a:rPr lang="zh-CN" altLang="en-US" dirty="0"/>
              <a:t>我不喜欢你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</a:rPr>
              <a:t>IK</a:t>
            </a:r>
            <a:r>
              <a:rPr lang="zh-CN" altLang="en-US" sz="3200" dirty="0">
                <a:solidFill>
                  <a:srgbClr val="FFC000"/>
                </a:solidFill>
              </a:rPr>
              <a:t>分词器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8384" y="1203655"/>
            <a:ext cx="6662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解压</a:t>
            </a:r>
            <a:r>
              <a:rPr lang="en-US" altLang="zh-CN" dirty="0"/>
              <a:t>IK</a:t>
            </a:r>
            <a:r>
              <a:rPr lang="zh-CN" altLang="en-US" dirty="0"/>
              <a:t>安装包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在</a:t>
            </a:r>
            <a:r>
              <a:rPr lang="en-US" altLang="zh-CN" dirty="0"/>
              <a:t>ES</a:t>
            </a:r>
            <a:r>
              <a:rPr lang="zh-CN" altLang="en-US" dirty="0"/>
              <a:t>中的</a:t>
            </a:r>
            <a:r>
              <a:rPr lang="en-US" altLang="zh-CN" dirty="0"/>
              <a:t>plugins</a:t>
            </a:r>
            <a:r>
              <a:rPr lang="zh-CN" altLang="en-US" dirty="0"/>
              <a:t>目录新建</a:t>
            </a:r>
            <a:r>
              <a:rPr lang="en-US" altLang="zh-CN" dirty="0" err="1"/>
              <a:t>ik</a:t>
            </a:r>
            <a:r>
              <a:rPr lang="zh-CN" altLang="en-US" dirty="0"/>
              <a:t>文件夹</a:t>
            </a:r>
            <a:r>
              <a:rPr lang="en-US" altLang="zh-CN" dirty="0"/>
              <a:t>,IK</a:t>
            </a:r>
            <a:r>
              <a:rPr lang="zh-CN" altLang="en-US" dirty="0"/>
              <a:t>安装包拷贝过去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然后重新启动</a:t>
            </a:r>
            <a:r>
              <a:rPr lang="en-US" altLang="zh-CN" dirty="0"/>
              <a:t>ES</a:t>
            </a:r>
            <a:r>
              <a:rPr lang="zh-CN" altLang="en-US" dirty="0"/>
              <a:t>，</a:t>
            </a:r>
            <a:r>
              <a:rPr lang="en-US" altLang="zh-CN" dirty="0"/>
              <a:t>Kibana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5910" y="1825231"/>
            <a:ext cx="5868090" cy="32007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</a:rPr>
              <a:t>IK</a:t>
            </a:r>
            <a:r>
              <a:rPr lang="zh-CN" altLang="en-US" sz="3200" dirty="0">
                <a:solidFill>
                  <a:srgbClr val="FFC000"/>
                </a:solidFill>
              </a:rPr>
              <a:t>分词器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8384" y="1203655"/>
            <a:ext cx="6662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GET _analyze</a:t>
            </a:r>
            <a:endParaRPr lang="en-US" altLang="zh-CN" dirty="0"/>
          </a:p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"analyzer": "</a:t>
            </a:r>
            <a:r>
              <a:rPr lang="en-US" altLang="zh-CN" dirty="0" err="1"/>
              <a:t>ik_max_word</a:t>
            </a:r>
            <a:r>
              <a:rPr lang="en-US" altLang="zh-CN" dirty="0"/>
              <a:t>", </a:t>
            </a:r>
            <a:endParaRPr lang="en-US" altLang="zh-CN" dirty="0"/>
          </a:p>
          <a:p>
            <a:r>
              <a:rPr lang="en-US" altLang="zh-CN" dirty="0"/>
              <a:t>  "text":"</a:t>
            </a:r>
            <a:r>
              <a:rPr lang="zh-CN" altLang="en-US" dirty="0"/>
              <a:t>我不喜欢你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1651" y="195585"/>
            <a:ext cx="4352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朝夕教育</a:t>
            </a:r>
            <a:r>
              <a:rPr lang="en-US" altLang="zh-CN" sz="2800" dirty="0" err="1">
                <a:solidFill>
                  <a:srgbClr val="FFC000"/>
                </a:solidFill>
              </a:rPr>
              <a:t>.Net</a:t>
            </a:r>
            <a:r>
              <a:rPr lang="en-US" altLang="zh-CN" sz="2800" dirty="0">
                <a:solidFill>
                  <a:srgbClr val="FFC000"/>
                </a:solidFill>
              </a:rPr>
              <a:t> </a:t>
            </a:r>
            <a:r>
              <a:rPr lang="zh-CN" altLang="en-US" sz="2800" dirty="0">
                <a:solidFill>
                  <a:srgbClr val="FFC000"/>
                </a:solidFill>
              </a:rPr>
              <a:t>架构班</a:t>
            </a:r>
            <a:r>
              <a:rPr lang="en-US" altLang="zh-CN" sz="2800" dirty="0">
                <a:solidFill>
                  <a:srgbClr val="FFC000"/>
                </a:solidFill>
              </a:rPr>
              <a:t>VIP</a:t>
            </a:r>
            <a:r>
              <a:rPr lang="zh-CN" altLang="en-US" sz="2800" dirty="0">
                <a:solidFill>
                  <a:srgbClr val="FFC000"/>
                </a:solidFill>
              </a:rPr>
              <a:t>课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40" y="1586155"/>
            <a:ext cx="3091495" cy="34349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931844" y="11316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Clay</a:t>
            </a:r>
            <a:r>
              <a:rPr lang="zh-CN" altLang="en-US" dirty="0">
                <a:solidFill>
                  <a:srgbClr val="FF0000"/>
                </a:solidFill>
              </a:rPr>
              <a:t>老师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1725" y="113165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3" name="图片 12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090" y="1735072"/>
            <a:ext cx="1278890" cy="35750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49640" y="1131505"/>
            <a:ext cx="46803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理论</a:t>
            </a:r>
            <a:r>
              <a:rPr lang="en-US" altLang="zh-CN" dirty="0">
                <a:solidFill>
                  <a:srgbClr val="FF0000"/>
                </a:solidFill>
              </a:rPr>
              <a:t>-&gt;</a:t>
            </a:r>
            <a:r>
              <a:rPr lang="zh-CN" altLang="en-US" dirty="0">
                <a:solidFill>
                  <a:srgbClr val="FF0000"/>
                </a:solidFill>
              </a:rPr>
              <a:t>实战</a:t>
            </a:r>
            <a:r>
              <a:rPr lang="en-US" altLang="zh-CN" dirty="0">
                <a:solidFill>
                  <a:srgbClr val="FF0000"/>
                </a:solidFill>
              </a:rPr>
              <a:t>-&gt;</a:t>
            </a:r>
            <a:r>
              <a:rPr lang="zh-CN" altLang="en-US" dirty="0">
                <a:solidFill>
                  <a:srgbClr val="FF0000"/>
                </a:solidFill>
              </a:rPr>
              <a:t>原理</a:t>
            </a:r>
            <a:r>
              <a:rPr lang="en-US" altLang="zh-CN" dirty="0">
                <a:solidFill>
                  <a:srgbClr val="FF0000"/>
                </a:solidFill>
              </a:rPr>
              <a:t>-&gt;</a:t>
            </a:r>
            <a:r>
              <a:rPr lang="zh-CN" altLang="en-US" dirty="0">
                <a:solidFill>
                  <a:srgbClr val="FF0000"/>
                </a:solidFill>
              </a:rPr>
              <a:t>调优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1.ElasticSearch</a:t>
            </a:r>
            <a:r>
              <a:rPr lang="zh-CN" altLang="en-US" dirty="0">
                <a:solidFill>
                  <a:schemeClr val="tx1"/>
                </a:solidFill>
              </a:rPr>
              <a:t>发展历程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en-US" altLang="zh-CN" dirty="0">
                <a:sym typeface="+mn-ea"/>
              </a:rPr>
              <a:t>ElasticSearch</a:t>
            </a:r>
            <a:r>
              <a:rPr lang="zh-CN" altLang="en-US" dirty="0">
                <a:sym typeface="+mn-ea"/>
              </a:rPr>
              <a:t>花式操作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3.ElasticSearch+NetCore</a:t>
            </a:r>
            <a:r>
              <a:rPr lang="zh-CN" altLang="en-US" dirty="0">
                <a:sym typeface="+mn-ea"/>
              </a:rPr>
              <a:t>正确操作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4.ElasticSearch</a:t>
            </a:r>
            <a:r>
              <a:rPr lang="zh-CN" altLang="en-US" dirty="0">
                <a:sym typeface="+mn-ea"/>
              </a:rPr>
              <a:t>高效揭秘</a:t>
            </a:r>
            <a:r>
              <a:rPr lang="en-US" altLang="zh-CN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集群</a:t>
            </a:r>
            <a:r>
              <a:rPr lang="en-US" altLang="zh-CN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高可用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5.Logstach</a:t>
            </a:r>
            <a:r>
              <a:rPr lang="zh-CN" altLang="en-US" dirty="0">
                <a:sym typeface="+mn-ea"/>
              </a:rPr>
              <a:t>的各式日志收集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6.Kibana</a:t>
            </a:r>
            <a:r>
              <a:rPr lang="zh-CN" altLang="en-US" dirty="0">
                <a:sym typeface="+mn-ea"/>
              </a:rPr>
              <a:t>操作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自定义字典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8384" y="1203655"/>
            <a:ext cx="6662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编写自己的字典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修改</a:t>
            </a:r>
            <a:r>
              <a:rPr lang="en-US" altLang="zh-CN" dirty="0" err="1"/>
              <a:t>ik</a:t>
            </a:r>
            <a:r>
              <a:rPr lang="en-US" altLang="zh-CN" dirty="0"/>
              <a:t>/config/IKAnalyzer.cfg.xml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验证效果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68384" y="2283730"/>
            <a:ext cx="3240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GET _analyze</a:t>
            </a:r>
            <a:endParaRPr lang="en-US" altLang="zh-CN" dirty="0"/>
          </a:p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"analyzer": "</a:t>
            </a:r>
            <a:r>
              <a:rPr lang="en-US" altLang="zh-CN" dirty="0" err="1"/>
              <a:t>ik_max_word</a:t>
            </a:r>
            <a:r>
              <a:rPr lang="en-US" altLang="zh-CN" dirty="0"/>
              <a:t>", </a:t>
            </a:r>
            <a:endParaRPr lang="en-US" altLang="zh-CN" dirty="0"/>
          </a:p>
          <a:p>
            <a:r>
              <a:rPr lang="en-US" altLang="zh-CN" dirty="0"/>
              <a:t>  "text":"</a:t>
            </a:r>
            <a:r>
              <a:rPr lang="zh-CN" altLang="en-US" dirty="0"/>
              <a:t>我不喜欢你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数据类型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8384" y="1203655"/>
            <a:ext cx="6662529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 字符串：text，keyword</a:t>
            </a:r>
            <a:endParaRPr dirty="0"/>
          </a:p>
          <a:p>
            <a:endParaRPr dirty="0"/>
          </a:p>
          <a:p>
            <a:r>
              <a:rPr dirty="0"/>
              <a:t> 数值: long，integer,short,byte,double,float,half float,scaled float</a:t>
            </a:r>
            <a:endParaRPr dirty="0"/>
          </a:p>
          <a:p>
            <a:endParaRPr dirty="0"/>
          </a:p>
          <a:p>
            <a:r>
              <a:rPr dirty="0"/>
              <a:t>日期类型：date</a:t>
            </a:r>
            <a:endParaRPr dirty="0"/>
          </a:p>
          <a:p>
            <a:endParaRPr dirty="0"/>
          </a:p>
          <a:p>
            <a:r>
              <a:rPr dirty="0"/>
              <a:t>布尔类型：boolean</a:t>
            </a:r>
            <a:endParaRPr dirty="0"/>
          </a:p>
          <a:p>
            <a:endParaRPr dirty="0"/>
          </a:p>
          <a:p>
            <a:r>
              <a:rPr dirty="0"/>
              <a:t> 二进制类型:binary </a:t>
            </a:r>
            <a:endParaRPr dirty="0"/>
          </a:p>
          <a:p>
            <a:endParaRPr dirty="0"/>
          </a:p>
          <a:p>
            <a:r>
              <a:rPr dirty="0"/>
              <a:t>等等....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数据类型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8384" y="1203655"/>
            <a:ext cx="6662529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 字符串：text，keyword</a:t>
            </a:r>
            <a:endParaRPr dirty="0"/>
          </a:p>
          <a:p>
            <a:endParaRPr dirty="0"/>
          </a:p>
          <a:p>
            <a:r>
              <a:rPr dirty="0"/>
              <a:t> 数值: long，integer,short,byte,double,float,half float,scaled float</a:t>
            </a:r>
            <a:endParaRPr dirty="0"/>
          </a:p>
          <a:p>
            <a:endParaRPr dirty="0"/>
          </a:p>
          <a:p>
            <a:r>
              <a:rPr dirty="0"/>
              <a:t>日期类型：date</a:t>
            </a:r>
            <a:endParaRPr dirty="0"/>
          </a:p>
          <a:p>
            <a:endParaRPr dirty="0"/>
          </a:p>
          <a:p>
            <a:r>
              <a:rPr dirty="0"/>
              <a:t>布尔类型：boolean</a:t>
            </a:r>
            <a:endParaRPr dirty="0"/>
          </a:p>
          <a:p>
            <a:endParaRPr dirty="0"/>
          </a:p>
          <a:p>
            <a:r>
              <a:rPr dirty="0"/>
              <a:t> 二进制类型:binary </a:t>
            </a:r>
            <a:endParaRPr dirty="0"/>
          </a:p>
          <a:p>
            <a:endParaRPr dirty="0"/>
          </a:p>
          <a:p>
            <a:r>
              <a:rPr dirty="0"/>
              <a:t>等等....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创建索引约束类型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8384" y="1203655"/>
            <a:ext cx="666252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 PUT /test2</a:t>
            </a:r>
            <a:endParaRPr dirty="0"/>
          </a:p>
          <a:p>
            <a:r>
              <a:rPr dirty="0"/>
              <a:t>{</a:t>
            </a:r>
            <a:endParaRPr dirty="0"/>
          </a:p>
          <a:p>
            <a:r>
              <a:rPr dirty="0"/>
              <a:t>  "mappings": {</a:t>
            </a:r>
            <a:r>
              <a:rPr lang="en-US" dirty="0"/>
              <a:t>}</a:t>
            </a:r>
            <a:endParaRPr lang="en-US" dirty="0"/>
          </a:p>
          <a:p>
            <a:r>
              <a:rPr lang="en-US" dirty="0"/>
              <a:t>}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正确操作姿势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8384" y="1203655"/>
            <a:ext cx="666252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/>
              <a:t> 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48360" y="1266825"/>
            <a:ext cx="24307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减少分页，减少修改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不定时的维护索引</a:t>
            </a:r>
            <a:endParaRPr lang="zh-CN" altLang="en-US"/>
          </a:p>
          <a:p>
            <a:r>
              <a:rPr lang="en-US" altLang="zh-CN"/>
              <a:t>3.kafka</a:t>
            </a:r>
            <a:endParaRPr lang="en-US" altLang="zh-CN"/>
          </a:p>
          <a:p>
            <a:r>
              <a:rPr lang="en-US" altLang="zh-CN"/>
              <a:t>4.</a:t>
            </a:r>
            <a:r>
              <a:rPr lang="zh-CN" altLang="en-US"/>
              <a:t>使用场景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正排索引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1651" y="1131650"/>
            <a:ext cx="4142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             杜甫</a:t>
            </a:r>
            <a:r>
              <a:rPr lang="en-US" altLang="zh-CN" dirty="0"/>
              <a:t>《</a:t>
            </a:r>
            <a:r>
              <a:rPr lang="zh-CN" altLang="en-US" dirty="0"/>
              <a:t>登高</a:t>
            </a:r>
            <a:r>
              <a:rPr lang="en-US" altLang="zh-CN" dirty="0"/>
              <a:t>》</a:t>
            </a:r>
            <a:endParaRPr lang="en-US" altLang="zh-CN" dirty="0"/>
          </a:p>
          <a:p>
            <a:r>
              <a:rPr lang="zh-CN" altLang="en-US" dirty="0"/>
              <a:t>风急天高猿啸哀，渚清沙白鸟飞回。 </a:t>
            </a:r>
            <a:br>
              <a:rPr lang="zh-CN" altLang="en-US" dirty="0"/>
            </a:br>
            <a:r>
              <a:rPr lang="zh-CN" altLang="en-US" dirty="0"/>
              <a:t>无边落木萧萧下，不尽长江滚滚来。 </a:t>
            </a:r>
            <a:br>
              <a:rPr lang="zh-CN" altLang="en-US" dirty="0"/>
            </a:br>
            <a:r>
              <a:rPr lang="zh-CN" altLang="en-US" dirty="0"/>
              <a:t>万里悲秋常作客，百年多病独登台。 </a:t>
            </a:r>
            <a:br>
              <a:rPr lang="zh-CN" altLang="en-US" dirty="0"/>
            </a:br>
            <a:r>
              <a:rPr lang="zh-CN" altLang="en-US" dirty="0"/>
              <a:t>艰难苦恨繁霜鬓，潦倒新停浊酒杯。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074" y="3032816"/>
            <a:ext cx="8236933" cy="9790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倒排索引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9646" y="555610"/>
            <a:ext cx="4244708" cy="420660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倒排索引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770" y="780579"/>
            <a:ext cx="7091193" cy="424544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案例分析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2" y="915635"/>
            <a:ext cx="8964305" cy="233235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案例分析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98501"/>
            <a:ext cx="9097031" cy="405320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3854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</a:rPr>
              <a:t>ELK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7739" y="978905"/>
            <a:ext cx="4824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ELK</a:t>
            </a:r>
            <a:r>
              <a:rPr lang="zh-CN" altLang="en-US" sz="2000" dirty="0"/>
              <a:t>是一个分布式日志分析系统</a:t>
            </a: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035" y="1871095"/>
            <a:ext cx="6014372" cy="208962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</a:rPr>
              <a:t>To</a:t>
            </a:r>
            <a:r>
              <a:rPr lang="zh-CN" altLang="en-US" sz="3200" dirty="0">
                <a:solidFill>
                  <a:srgbClr val="FFC000"/>
                </a:solidFill>
              </a:rPr>
              <a:t> </a:t>
            </a:r>
            <a:r>
              <a:rPr lang="en-US" altLang="zh-CN" sz="3200" dirty="0">
                <a:solidFill>
                  <a:srgbClr val="FFC000"/>
                </a:solidFill>
              </a:rPr>
              <a:t>Be</a:t>
            </a:r>
            <a:r>
              <a:rPr lang="zh-CN" altLang="en-US" sz="3200" dirty="0">
                <a:solidFill>
                  <a:srgbClr val="FFC000"/>
                </a:solidFill>
              </a:rPr>
              <a:t> </a:t>
            </a:r>
            <a:r>
              <a:rPr lang="en-US" altLang="zh-CN" sz="3200" dirty="0">
                <a:solidFill>
                  <a:srgbClr val="FFC000"/>
                </a:solidFill>
              </a:rPr>
              <a:t>Continue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5710" y="1203655"/>
            <a:ext cx="66625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快</a:t>
            </a:r>
            <a:endParaRPr lang="en-US" altLang="zh-CN" sz="2800" dirty="0"/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大</a:t>
            </a:r>
            <a:endParaRPr lang="en-US" altLang="zh-CN" sz="2800" dirty="0"/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高</a:t>
            </a:r>
            <a:endParaRPr lang="en-US" altLang="zh-CN" sz="2800" dirty="0"/>
          </a:p>
          <a:p>
            <a:r>
              <a:rPr lang="en-US" altLang="zh-CN" sz="2800" dirty="0"/>
              <a:t>  </a:t>
            </a:r>
            <a:endParaRPr lang="en-US" altLang="zh-CN" sz="2800" dirty="0"/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算法</a:t>
            </a:r>
            <a:r>
              <a:rPr lang="en-US" altLang="zh-CN" sz="3200" dirty="0">
                <a:solidFill>
                  <a:srgbClr val="FFC000"/>
                </a:solidFill>
              </a:rPr>
              <a:t>&amp;</a:t>
            </a:r>
            <a:r>
              <a:rPr lang="zh-CN" altLang="en-US" sz="3200" dirty="0">
                <a:solidFill>
                  <a:srgbClr val="FFC000"/>
                </a:solidFill>
              </a:rPr>
              <a:t>数据结构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5710" y="1203655"/>
            <a:ext cx="66625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冒泡查询</a:t>
            </a:r>
            <a:endParaRPr lang="en-US" altLang="zh-CN" sz="2800" dirty="0"/>
          </a:p>
          <a:p>
            <a:r>
              <a:rPr lang="zh-CN" altLang="en-US" sz="2800" dirty="0"/>
              <a:t>快速查询</a:t>
            </a:r>
            <a:endParaRPr lang="en-US" altLang="zh-CN" sz="2800" dirty="0"/>
          </a:p>
          <a:p>
            <a:r>
              <a:rPr lang="zh-CN" altLang="en-US" sz="2800" dirty="0"/>
              <a:t>二分查找</a:t>
            </a:r>
            <a:endParaRPr lang="en-US" altLang="zh-CN" sz="2800" dirty="0"/>
          </a:p>
          <a:p>
            <a:r>
              <a:rPr lang="en-US" altLang="zh-CN" sz="2800" dirty="0"/>
              <a:t>Redis</a:t>
            </a:r>
            <a:r>
              <a:rPr lang="zh-CN" altLang="en-US" sz="2800" dirty="0"/>
              <a:t>中那个数据类型可以快速查询和排序</a:t>
            </a:r>
            <a:endParaRPr lang="en-US" altLang="zh-CN" sz="2800" dirty="0"/>
          </a:p>
          <a:p>
            <a:r>
              <a:rPr lang="en-US" altLang="zh-CN" sz="2800" dirty="0" err="1"/>
              <a:t>zset</a:t>
            </a:r>
            <a:endParaRPr lang="en-US" altLang="zh-CN" sz="2800" dirty="0"/>
          </a:p>
        </p:txBody>
      </p:sp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索引压缩法</a:t>
            </a:r>
            <a:r>
              <a:rPr lang="en-US" altLang="zh-CN" sz="3200" dirty="0">
                <a:solidFill>
                  <a:srgbClr val="FFC000"/>
                </a:solidFill>
              </a:rPr>
              <a:t>-&gt;</a:t>
            </a:r>
            <a:r>
              <a:rPr lang="zh-CN" altLang="en-US" sz="3200" dirty="0">
                <a:solidFill>
                  <a:srgbClr val="FFC000"/>
                </a:solidFill>
              </a:rPr>
              <a:t>压缩</a:t>
            </a:r>
            <a:r>
              <a:rPr lang="en-US" altLang="zh-CN" sz="3200" dirty="0">
                <a:solidFill>
                  <a:srgbClr val="FFC000"/>
                </a:solidFill>
              </a:rPr>
              <a:t>key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52349"/>
            <a:ext cx="9144000" cy="416838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索引压缩法</a:t>
            </a:r>
            <a:r>
              <a:rPr lang="en-US" altLang="zh-CN" sz="3200" dirty="0">
                <a:solidFill>
                  <a:srgbClr val="FFC000"/>
                </a:solidFill>
              </a:rPr>
              <a:t>-&gt;</a:t>
            </a:r>
            <a:r>
              <a:rPr lang="zh-CN" altLang="en-US" sz="3200" dirty="0">
                <a:solidFill>
                  <a:srgbClr val="FFC000"/>
                </a:solidFill>
              </a:rPr>
              <a:t>压缩</a:t>
            </a:r>
            <a:r>
              <a:rPr lang="en-US" altLang="zh-CN" sz="3200" dirty="0">
                <a:solidFill>
                  <a:srgbClr val="FFC000"/>
                </a:solidFill>
              </a:rPr>
              <a:t>value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9869" y="727561"/>
            <a:ext cx="5832405" cy="458439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联合查询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7665"/>
            <a:ext cx="9144000" cy="363673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3730" y="987640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Where key =“</a:t>
            </a:r>
            <a:r>
              <a:rPr lang="zh-CN" altLang="en-US" dirty="0"/>
              <a:t>之父</a:t>
            </a:r>
            <a:r>
              <a:rPr lang="en-US" altLang="zh-CN" dirty="0"/>
              <a:t>” and key =“Facebook”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联合查询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7865" y="830429"/>
            <a:ext cx="4900085" cy="34826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6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1651" y="19558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跳跃表</a:t>
            </a:r>
            <a:endParaRPr lang="zh-CN" altLang="en-US" sz="2800" dirty="0"/>
          </a:p>
        </p:txBody>
      </p:sp>
      <p:sp>
        <p:nvSpPr>
          <p:cNvPr id="8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08065" y="915635"/>
            <a:ext cx="33479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单层链表 有序 时间复杂度</a:t>
            </a:r>
            <a:r>
              <a:rPr lang="en-US" altLang="zh-CN" dirty="0"/>
              <a:t>O(n)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双层链表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数据量增大</a:t>
            </a:r>
            <a:r>
              <a:rPr lang="en-US" altLang="zh-CN" dirty="0"/>
              <a:t> </a:t>
            </a:r>
            <a:r>
              <a:rPr lang="zh-CN" altLang="en-US" dirty="0"/>
              <a:t>，还可以多来几层</a:t>
            </a:r>
            <a:endParaRPr lang="en-US" altLang="zh-CN" dirty="0"/>
          </a:p>
          <a:p>
            <a:r>
              <a:rPr lang="zh-CN" altLang="en-US" dirty="0"/>
              <a:t>三层链表</a:t>
            </a:r>
            <a:endParaRPr lang="en-US" altLang="zh-CN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62" y="771625"/>
            <a:ext cx="43910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97" y="1495360"/>
            <a:ext cx="44196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695131"/>
            <a:ext cx="4562475" cy="167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6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1651" y="19558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跳跃表</a:t>
            </a:r>
            <a:endParaRPr lang="zh-CN" altLang="en-US" sz="2800" dirty="0"/>
          </a:p>
        </p:txBody>
      </p:sp>
      <p:sp>
        <p:nvSpPr>
          <p:cNvPr id="8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1" y="1275660"/>
            <a:ext cx="74104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827740" y="4083855"/>
            <a:ext cx="374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试试分别查找</a:t>
            </a:r>
            <a:r>
              <a:rPr lang="en-US" altLang="zh-CN" dirty="0"/>
              <a:t> 21   32  71  117</a:t>
            </a:r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6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1651" y="19558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总结和思考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549" y="1491675"/>
            <a:ext cx="7778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1.ElasticSearch</a:t>
            </a:r>
            <a:r>
              <a:rPr lang="zh-CN" altLang="en-US" dirty="0"/>
              <a:t>索引的思路</a:t>
            </a:r>
            <a:r>
              <a:rPr lang="en-US" altLang="zh-CN" dirty="0"/>
              <a:t>: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它是通过各种各样的变态到极致的算法还有数据结构，实现让内存中的数据少量，然后表示更多的数据（快大），在通过跳跃表的方式实现快速的根据我们联合查询的多个集合，找到交集，并集，还有差集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6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1651" y="19558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分布式原理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8" name="矩形 9"/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3387" y="828040"/>
            <a:ext cx="374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修改配置搭建集群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推荐使用</a:t>
            </a:r>
            <a:r>
              <a:rPr lang="en-US" altLang="zh-CN" dirty="0"/>
              <a:t>docker-compose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3830" y="1496222"/>
            <a:ext cx="6316829" cy="335876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3854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</a:rPr>
              <a:t>ELK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724" y="915635"/>
            <a:ext cx="7488521" cy="364323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1651" y="117475"/>
            <a:ext cx="3854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分布式原理</a:t>
            </a:r>
            <a:endParaRPr lang="en-US" altLang="zh-CN" sz="3200" dirty="0">
              <a:solidFill>
                <a:srgbClr val="FFC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15760" y="1491674"/>
            <a:ext cx="792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集群（</a:t>
            </a:r>
            <a:r>
              <a:rPr lang="en-US" altLang="zh-CN" dirty="0"/>
              <a:t>Cluster) </a:t>
            </a:r>
            <a:endParaRPr lang="en-US" altLang="zh-CN" dirty="0"/>
          </a:p>
          <a:p>
            <a:r>
              <a:rPr lang="zh-CN" altLang="en-US" dirty="0"/>
              <a:t>节点（</a:t>
            </a:r>
            <a:r>
              <a:rPr lang="en-US" altLang="zh-CN" dirty="0"/>
              <a:t>Node)  </a:t>
            </a:r>
            <a:endParaRPr lang="zh-CN" altLang="en-US" dirty="0"/>
          </a:p>
          <a:p>
            <a:r>
              <a:rPr lang="zh-CN" altLang="en-US" dirty="0"/>
              <a:t>主节点（</a:t>
            </a:r>
            <a:r>
              <a:rPr lang="en-US" altLang="zh-CN" dirty="0"/>
              <a:t>Master)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7890" y="805672"/>
            <a:ext cx="6336440" cy="353215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1651" y="117475"/>
            <a:ext cx="3854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分布式原理</a:t>
            </a:r>
            <a:endParaRPr lang="en-US" altLang="zh-CN" sz="3200" dirty="0">
              <a:solidFill>
                <a:srgbClr val="FFC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9895" y="417530"/>
            <a:ext cx="5472380" cy="44643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1651" y="117475"/>
            <a:ext cx="3854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工作机制</a:t>
            </a:r>
            <a:r>
              <a:rPr lang="en-US" altLang="zh-CN" sz="3200" dirty="0">
                <a:solidFill>
                  <a:srgbClr val="FFC000"/>
                </a:solidFill>
              </a:rPr>
              <a:t>-&gt;</a:t>
            </a:r>
            <a:r>
              <a:rPr lang="zh-CN" altLang="en-US" sz="3200" dirty="0">
                <a:solidFill>
                  <a:srgbClr val="FFC000"/>
                </a:solidFill>
              </a:rPr>
              <a:t>节点发现</a:t>
            </a:r>
            <a:endParaRPr lang="en-US" altLang="zh-CN" sz="3200" dirty="0">
              <a:solidFill>
                <a:srgbClr val="FFC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755" y="698501"/>
            <a:ext cx="5832405" cy="416141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574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工作机制</a:t>
            </a:r>
            <a:r>
              <a:rPr lang="en-US" altLang="zh-CN" sz="3200" dirty="0">
                <a:solidFill>
                  <a:srgbClr val="FFC000"/>
                </a:solidFill>
              </a:rPr>
              <a:t>-&gt;</a:t>
            </a:r>
            <a:r>
              <a:rPr lang="zh-CN" altLang="en-US" sz="3200" dirty="0">
                <a:solidFill>
                  <a:srgbClr val="FFC000"/>
                </a:solidFill>
              </a:rPr>
              <a:t>节点故障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705" y="879871"/>
            <a:ext cx="8642349" cy="414615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1651" y="117475"/>
            <a:ext cx="4574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工作机制</a:t>
            </a:r>
            <a:r>
              <a:rPr lang="en-US" altLang="zh-CN" sz="3200" dirty="0">
                <a:solidFill>
                  <a:srgbClr val="FFC000"/>
                </a:solidFill>
              </a:rPr>
              <a:t>-&gt;</a:t>
            </a:r>
            <a:r>
              <a:rPr lang="zh-CN" altLang="en-US" sz="3200" dirty="0">
                <a:solidFill>
                  <a:srgbClr val="FFC000"/>
                </a:solidFill>
              </a:rPr>
              <a:t>节点故障</a:t>
            </a:r>
            <a:endParaRPr lang="zh-CN" altLang="en-US" sz="3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90" y="754815"/>
            <a:ext cx="9144000" cy="42712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1651" y="117475"/>
            <a:ext cx="4574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工作机制</a:t>
            </a:r>
            <a:r>
              <a:rPr lang="en-US" altLang="zh-CN" sz="3200" dirty="0">
                <a:solidFill>
                  <a:srgbClr val="FFC000"/>
                </a:solidFill>
              </a:rPr>
              <a:t>-&gt;Master</a:t>
            </a:r>
            <a:r>
              <a:rPr lang="zh-CN" altLang="en-US" sz="3200" dirty="0">
                <a:solidFill>
                  <a:srgbClr val="FFC000"/>
                </a:solidFill>
              </a:rPr>
              <a:t>选举</a:t>
            </a:r>
            <a:endParaRPr lang="zh-CN" altLang="en-US" sz="3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85" y="643946"/>
            <a:ext cx="6399171" cy="449280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1651" y="117475"/>
            <a:ext cx="4574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工作机制</a:t>
            </a:r>
            <a:r>
              <a:rPr lang="en-US" altLang="zh-CN" sz="3200" dirty="0">
                <a:solidFill>
                  <a:srgbClr val="FFC000"/>
                </a:solidFill>
              </a:rPr>
              <a:t>-&gt;Master</a:t>
            </a:r>
            <a:r>
              <a:rPr lang="zh-CN" altLang="en-US" sz="3200" dirty="0">
                <a:solidFill>
                  <a:srgbClr val="FFC000"/>
                </a:solidFill>
              </a:rPr>
              <a:t>选举</a:t>
            </a:r>
            <a:endParaRPr lang="zh-CN" altLang="en-US" sz="3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705" y="758033"/>
            <a:ext cx="8550381" cy="181371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2571750"/>
            <a:ext cx="8428450" cy="211854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1651" y="117475"/>
            <a:ext cx="4574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工作机制</a:t>
            </a:r>
            <a:r>
              <a:rPr lang="en-US" altLang="zh-CN" sz="3200" dirty="0">
                <a:solidFill>
                  <a:srgbClr val="FFC000"/>
                </a:solidFill>
              </a:rPr>
              <a:t>-&gt;</a:t>
            </a:r>
            <a:r>
              <a:rPr lang="zh-CN" altLang="en-US" sz="3200" dirty="0">
                <a:solidFill>
                  <a:srgbClr val="FFC000"/>
                </a:solidFill>
              </a:rPr>
              <a:t>脑裂</a:t>
            </a:r>
            <a:endParaRPr lang="zh-CN" altLang="en-US" sz="3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92056"/>
            <a:ext cx="9144000" cy="42419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1651" y="117475"/>
            <a:ext cx="5582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工作机制</a:t>
            </a:r>
            <a:r>
              <a:rPr lang="en-US" altLang="zh-CN" sz="3200" dirty="0">
                <a:solidFill>
                  <a:srgbClr val="FFC000"/>
                </a:solidFill>
              </a:rPr>
              <a:t>-&gt;</a:t>
            </a:r>
            <a:r>
              <a:rPr lang="zh-CN" altLang="en-US" sz="3200" dirty="0">
                <a:solidFill>
                  <a:srgbClr val="FFC000"/>
                </a:solidFill>
              </a:rPr>
              <a:t>集群状态更新</a:t>
            </a:r>
            <a:endParaRPr lang="zh-CN" altLang="en-US" sz="3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648" y="698501"/>
            <a:ext cx="7958619" cy="42543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1651" y="117475"/>
            <a:ext cx="5582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分片</a:t>
            </a:r>
            <a:r>
              <a:rPr lang="en-US" altLang="zh-CN" sz="3200" dirty="0">
                <a:solidFill>
                  <a:srgbClr val="FFC000"/>
                </a:solidFill>
              </a:rPr>
              <a:t>-&gt;</a:t>
            </a:r>
            <a:r>
              <a:rPr lang="zh-CN" altLang="en-US" sz="3200" dirty="0">
                <a:solidFill>
                  <a:srgbClr val="FFC000"/>
                </a:solidFill>
              </a:rPr>
              <a:t>分片设置</a:t>
            </a:r>
            <a:endParaRPr lang="zh-CN" altLang="en-US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755735" y="1491675"/>
            <a:ext cx="4104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分片的重要性？</a:t>
            </a:r>
            <a:endParaRPr lang="en-US" altLang="zh-CN" sz="2400" dirty="0"/>
          </a:p>
          <a:p>
            <a:r>
              <a:rPr lang="zh-CN" altLang="en-US" sz="2400" dirty="0"/>
              <a:t>分片是什么？</a:t>
            </a:r>
            <a:endParaRPr lang="en-US" altLang="zh-CN" sz="2400" dirty="0"/>
          </a:p>
          <a:p>
            <a:r>
              <a:rPr lang="zh-CN" altLang="en-US" sz="2400" dirty="0"/>
              <a:t>分片怎么做的？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283980" y="1491675"/>
            <a:ext cx="33865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PUT /</a:t>
            </a:r>
            <a:r>
              <a:rPr lang="en-US" altLang="zh-CN" dirty="0" err="1"/>
              <a:t>my_temp_index</a:t>
            </a:r>
            <a:r>
              <a:rPr lang="en-US" altLang="zh-CN" dirty="0"/>
              <a:t>/_settings</a:t>
            </a:r>
            <a:endParaRPr lang="en-US" altLang="zh-CN" dirty="0"/>
          </a:p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en-US" altLang="zh-CN" dirty="0" err="1"/>
              <a:t>number_of_shards</a:t>
            </a:r>
            <a:r>
              <a:rPr lang="en-US" altLang="zh-CN" dirty="0"/>
              <a:t>": 1,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en-US" altLang="zh-CN" dirty="0" err="1"/>
              <a:t>number_of_replicas</a:t>
            </a:r>
            <a:r>
              <a:rPr lang="en-US" altLang="zh-CN" dirty="0"/>
              <a:t>": 4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3854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</a:rPr>
              <a:t>ELK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5" y="857250"/>
            <a:ext cx="9108315" cy="34426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1651" y="117475"/>
            <a:ext cx="5582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分片</a:t>
            </a:r>
            <a:r>
              <a:rPr lang="en-US" altLang="zh-CN" sz="3200" dirty="0">
                <a:solidFill>
                  <a:srgbClr val="FFC000"/>
                </a:solidFill>
              </a:rPr>
              <a:t>-&gt;</a:t>
            </a:r>
            <a:r>
              <a:rPr lang="zh-CN" altLang="en-US" sz="3200" dirty="0">
                <a:solidFill>
                  <a:srgbClr val="FFC000"/>
                </a:solidFill>
              </a:rPr>
              <a:t>分片机制弹性扩展</a:t>
            </a:r>
            <a:endParaRPr lang="zh-CN" altLang="en-US" sz="32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1" y="2959296"/>
            <a:ext cx="9144000" cy="227663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5" y="798777"/>
            <a:ext cx="6614733" cy="216426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1651" y="117475"/>
            <a:ext cx="5582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分片</a:t>
            </a:r>
            <a:r>
              <a:rPr lang="en-US" altLang="zh-CN" sz="3200" dirty="0">
                <a:solidFill>
                  <a:srgbClr val="FFC000"/>
                </a:solidFill>
              </a:rPr>
              <a:t>-&gt;</a:t>
            </a:r>
            <a:r>
              <a:rPr lang="zh-CN" altLang="en-US" sz="3200" dirty="0">
                <a:solidFill>
                  <a:srgbClr val="FFC000"/>
                </a:solidFill>
              </a:rPr>
              <a:t>应对故障</a:t>
            </a:r>
            <a:endParaRPr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98500"/>
            <a:ext cx="9144000" cy="42461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1651" y="117475"/>
            <a:ext cx="5582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实操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611725" y="987640"/>
            <a:ext cx="1872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启动集群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新增节点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删除节点</a:t>
            </a:r>
            <a:endParaRPr lang="en-US" altLang="zh-CN" dirty="0"/>
          </a:p>
        </p:txBody>
      </p:sp>
    </p:spTree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简单微服务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0" y="1275660"/>
            <a:ext cx="7958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Client: dotnet run --</a:t>
            </a:r>
            <a:r>
              <a:rPr lang="en-US" altLang="zh-CN" dirty="0" err="1"/>
              <a:t>urls</a:t>
            </a:r>
            <a:r>
              <a:rPr lang="en-US" altLang="zh-CN" dirty="0"/>
              <a:t>=http://127.0.0.1:8090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 err="1"/>
              <a:t>UserService</a:t>
            </a:r>
            <a:r>
              <a:rPr lang="en-US" altLang="zh-CN" dirty="0"/>
              <a:t>: dotnet run --</a:t>
            </a:r>
            <a:r>
              <a:rPr lang="en-US" altLang="zh-CN" dirty="0" err="1"/>
              <a:t>urls</a:t>
            </a:r>
            <a:r>
              <a:rPr lang="en-US" altLang="zh-CN" dirty="0"/>
              <a:t>=http://127.0.0.1:8091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altLang="zh-CN" dirty="0" err="1"/>
              <a:t>LessonService</a:t>
            </a:r>
            <a:r>
              <a:rPr lang="en-US" altLang="zh-CN" dirty="0"/>
              <a:t>: dotnet run --</a:t>
            </a:r>
            <a:r>
              <a:rPr lang="en-US" altLang="zh-CN" dirty="0" err="1"/>
              <a:t>urls</a:t>
            </a:r>
            <a:r>
              <a:rPr lang="en-US" altLang="zh-CN" dirty="0"/>
              <a:t>=http://127.0.0.1:8092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 err="1"/>
              <a:t>RecordService</a:t>
            </a:r>
            <a:r>
              <a:rPr lang="en-US" altLang="zh-CN" dirty="0"/>
              <a:t>: dotnet run --</a:t>
            </a:r>
            <a:r>
              <a:rPr lang="en-US" altLang="zh-CN" dirty="0" err="1"/>
              <a:t>urls</a:t>
            </a:r>
            <a:r>
              <a:rPr lang="en-US" altLang="zh-CN" dirty="0"/>
              <a:t>=http://127.0.0.1:8093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>
                <a:hlinkClick r:id="rId1"/>
              </a:rPr>
              <a:t>http://127.0.0.1:8090</a:t>
            </a:r>
            <a:endParaRPr lang="en-US" altLang="zh-CN" dirty="0"/>
          </a:p>
          <a:p>
            <a:r>
              <a:rPr lang="zh-CN" altLang="en-US" dirty="0"/>
              <a:t>客户端</a:t>
            </a:r>
            <a:r>
              <a:rPr lang="en-US" altLang="zh-CN" dirty="0"/>
              <a:t>---</a:t>
            </a:r>
            <a:r>
              <a:rPr lang="zh-CN" altLang="en-US" dirty="0"/>
              <a:t>多服务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1910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痛点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9720" y="1203655"/>
            <a:ext cx="50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日志收集</a:t>
            </a:r>
            <a:r>
              <a:rPr lang="en-US" altLang="zh-CN" dirty="0"/>
              <a:t>-</a:t>
            </a:r>
            <a:r>
              <a:rPr lang="zh-CN" altLang="en-US" dirty="0"/>
              <a:t>分析</a:t>
            </a:r>
            <a:r>
              <a:rPr lang="en-US" altLang="zh-CN" dirty="0"/>
              <a:t>-</a:t>
            </a:r>
            <a:r>
              <a:rPr lang="zh-CN" altLang="en-US" dirty="0"/>
              <a:t>搜索</a:t>
            </a:r>
            <a:r>
              <a:rPr lang="en-US" altLang="zh-CN" dirty="0"/>
              <a:t>-</a:t>
            </a:r>
            <a:r>
              <a:rPr lang="zh-CN" altLang="en-US" dirty="0"/>
              <a:t>可视化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3854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rgbClr val="FFC000"/>
                </a:solidFill>
              </a:rPr>
              <a:t>Logstach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45" y="771625"/>
            <a:ext cx="7529212" cy="400084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3854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rgbClr val="FFC000"/>
                </a:solidFill>
              </a:rPr>
              <a:t>Logstach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90" y="1995710"/>
            <a:ext cx="9144000" cy="242992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rgbClr val="FFC000"/>
                </a:solidFill>
              </a:rPr>
              <a:t>Asp.Net</a:t>
            </a:r>
            <a:r>
              <a:rPr lang="en-US" altLang="zh-CN" sz="3200" dirty="0">
                <a:solidFill>
                  <a:srgbClr val="FFC000"/>
                </a:solidFill>
              </a:rPr>
              <a:t> Core</a:t>
            </a:r>
            <a:r>
              <a:rPr lang="zh-CN" altLang="en-US" sz="3200" dirty="0">
                <a:solidFill>
                  <a:srgbClr val="FFC000"/>
                </a:solidFill>
              </a:rPr>
              <a:t>对接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1" y="1131650"/>
            <a:ext cx="44643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日志拉取</a:t>
            </a:r>
            <a:endParaRPr lang="en-US" altLang="zh-CN" sz="2800" dirty="0"/>
          </a:p>
          <a:p>
            <a:r>
              <a:rPr lang="en-US" altLang="zh-CN" sz="2800" dirty="0"/>
              <a:t>2.Tcp</a:t>
            </a:r>
            <a:r>
              <a:rPr lang="zh-CN" altLang="en-US" sz="2800" dirty="0"/>
              <a:t>方式：通过程序推送</a:t>
            </a:r>
            <a:endParaRPr lang="en-US" altLang="zh-CN" sz="2800" dirty="0"/>
          </a:p>
          <a:p>
            <a:r>
              <a:rPr lang="en-US" altLang="zh-CN" sz="2800" dirty="0"/>
              <a:t>3.Redis</a:t>
            </a:r>
            <a:endParaRPr lang="en-US" altLang="zh-CN" sz="2800" dirty="0"/>
          </a:p>
          <a:p>
            <a:r>
              <a:rPr lang="en-US" altLang="zh-CN" sz="2800" dirty="0"/>
              <a:t>4.kafka</a:t>
            </a:r>
            <a:endParaRPr lang="zh-CN" altLang="en-US" sz="2800" dirty="0"/>
          </a:p>
        </p:txBody>
      </p:sp>
    </p:spTree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日志拉取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0" y="1131650"/>
            <a:ext cx="70945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1.Asp.Net Core 3.1</a:t>
            </a:r>
            <a:endParaRPr lang="en-US" altLang="zh-CN" sz="2800" dirty="0"/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引用</a:t>
            </a:r>
            <a:r>
              <a:rPr lang="en-US" altLang="zh-CN" sz="2800" dirty="0" err="1"/>
              <a:t>Nlog</a:t>
            </a:r>
            <a:r>
              <a:rPr lang="en-US" altLang="zh-CN" sz="2800" dirty="0"/>
              <a:t>/Log4</a:t>
            </a:r>
            <a:endParaRPr lang="en-US" altLang="zh-CN" sz="2800" dirty="0"/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配置日志文件保存路径</a:t>
            </a:r>
            <a:endParaRPr lang="en-US" altLang="zh-CN" sz="2800" dirty="0"/>
          </a:p>
          <a:p>
            <a:r>
              <a:rPr lang="en-US" altLang="zh-CN" sz="2800" dirty="0"/>
              <a:t>4.</a:t>
            </a:r>
            <a:r>
              <a:rPr lang="zh-CN" altLang="en-US" sz="2800" dirty="0"/>
              <a:t>修改</a:t>
            </a:r>
            <a:r>
              <a:rPr lang="en-US" altLang="zh-CN" sz="2800" dirty="0" err="1"/>
              <a:t>logstash</a:t>
            </a:r>
            <a:r>
              <a:rPr lang="zh-CN" altLang="en-US" sz="2800" dirty="0"/>
              <a:t>配置</a:t>
            </a:r>
            <a:r>
              <a:rPr lang="en-US" altLang="zh-CN" sz="2800" dirty="0"/>
              <a:t>(</a:t>
            </a:r>
            <a:r>
              <a:rPr lang="zh-CN" altLang="en-US" sz="2800" dirty="0"/>
              <a:t>文本收集方式</a:t>
            </a:r>
            <a:r>
              <a:rPr lang="en-US" altLang="zh-CN" sz="2800" dirty="0"/>
              <a:t>)</a:t>
            </a:r>
            <a:endParaRPr lang="en-US" altLang="zh-CN" sz="2800" dirty="0"/>
          </a:p>
          <a:p>
            <a:r>
              <a:rPr lang="en-US" altLang="zh-CN" sz="2800" dirty="0"/>
              <a:t>5.</a:t>
            </a:r>
            <a:r>
              <a:rPr lang="zh-CN" altLang="en-US" sz="2800" dirty="0"/>
              <a:t>启动</a:t>
            </a:r>
            <a:r>
              <a:rPr lang="en-US" altLang="zh-CN" sz="2800" dirty="0" err="1"/>
              <a:t>logstash</a:t>
            </a:r>
            <a:r>
              <a:rPr lang="zh-CN" altLang="en-US" sz="2800" dirty="0"/>
              <a:t>服务</a:t>
            </a:r>
            <a:endParaRPr lang="en-US" altLang="zh-CN" sz="2800" dirty="0"/>
          </a:p>
          <a:p>
            <a:r>
              <a:rPr lang="en-US" altLang="zh-CN" sz="2800" dirty="0"/>
              <a:t>6.</a:t>
            </a:r>
            <a:r>
              <a:rPr lang="zh-CN" altLang="en-US" sz="2800" dirty="0"/>
              <a:t>操作程序写入文本日志</a:t>
            </a:r>
            <a:endParaRPr lang="en-US" altLang="zh-CN" sz="2800" dirty="0"/>
          </a:p>
          <a:p>
            <a:r>
              <a:rPr lang="en-US" altLang="zh-CN" sz="2800" dirty="0"/>
              <a:t>7.Kibana</a:t>
            </a:r>
            <a:r>
              <a:rPr lang="zh-CN" altLang="en-US" sz="2800" dirty="0"/>
              <a:t>查看</a:t>
            </a:r>
            <a:endParaRPr lang="en-US" altLang="zh-CN" sz="2800" dirty="0"/>
          </a:p>
        </p:txBody>
      </p:sp>
    </p:spTree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rgbClr val="FFC000"/>
                </a:solidFill>
              </a:rPr>
              <a:t>Tcp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0" y="1131650"/>
            <a:ext cx="66625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 </a:t>
            </a:r>
            <a:r>
              <a:rPr lang="en-US" altLang="zh-CN" sz="2800" dirty="0" err="1"/>
              <a:t>Asp.Net</a:t>
            </a:r>
            <a:r>
              <a:rPr lang="en-US" altLang="zh-CN" sz="2800" dirty="0"/>
              <a:t> Core 3.1</a:t>
            </a:r>
            <a:endParaRPr lang="en-US" altLang="zh-CN" sz="2800" dirty="0"/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引用</a:t>
            </a:r>
            <a:r>
              <a:rPr lang="en-US" altLang="zh-CN" sz="2800" dirty="0" err="1"/>
              <a:t>Nlog</a:t>
            </a:r>
            <a:r>
              <a:rPr lang="en-US" altLang="zh-CN" sz="2800" dirty="0"/>
              <a:t>/Log4</a:t>
            </a:r>
            <a:endParaRPr lang="en-US" altLang="zh-CN" sz="2800" dirty="0"/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配置日志</a:t>
            </a:r>
            <a:r>
              <a:rPr lang="en-US" altLang="zh-CN" sz="2800" dirty="0" err="1"/>
              <a:t>tcp</a:t>
            </a:r>
            <a:r>
              <a:rPr lang="zh-CN" altLang="en-US" sz="2800" dirty="0"/>
              <a:t>连接地址</a:t>
            </a:r>
            <a:endParaRPr lang="en-US" altLang="zh-CN" sz="2800" dirty="0"/>
          </a:p>
          <a:p>
            <a:r>
              <a:rPr lang="en-US" altLang="zh-CN" sz="2800" dirty="0"/>
              <a:t>4.</a:t>
            </a:r>
            <a:r>
              <a:rPr lang="zh-CN" altLang="en-US" sz="2800" dirty="0"/>
              <a:t>修改</a:t>
            </a:r>
            <a:r>
              <a:rPr lang="en-US" altLang="zh-CN" sz="2800" dirty="0" err="1"/>
              <a:t>logstash</a:t>
            </a:r>
            <a:r>
              <a:rPr lang="zh-CN" altLang="en-US" sz="2800" dirty="0"/>
              <a:t>配置文件</a:t>
            </a:r>
            <a:r>
              <a:rPr lang="en-US" altLang="zh-CN" sz="2800" dirty="0"/>
              <a:t>(</a:t>
            </a:r>
            <a:r>
              <a:rPr lang="en-US" altLang="zh-CN" sz="2800" dirty="0" err="1"/>
              <a:t>tcp</a:t>
            </a:r>
            <a:r>
              <a:rPr lang="zh-CN" altLang="en-US" sz="2800" dirty="0"/>
              <a:t>收集方式</a:t>
            </a:r>
            <a:r>
              <a:rPr lang="en-US" altLang="zh-CN" sz="2800" dirty="0"/>
              <a:t>)</a:t>
            </a:r>
            <a:endParaRPr lang="en-US" altLang="zh-CN" sz="2800" dirty="0"/>
          </a:p>
          <a:p>
            <a:r>
              <a:rPr lang="en-US" altLang="zh-CN" sz="2800" dirty="0"/>
              <a:t>5.</a:t>
            </a:r>
            <a:r>
              <a:rPr lang="zh-CN" altLang="en-US" sz="2800" dirty="0"/>
              <a:t>启动</a:t>
            </a:r>
            <a:r>
              <a:rPr lang="en-US" altLang="zh-CN" sz="2800" dirty="0" err="1"/>
              <a:t>logstash</a:t>
            </a:r>
            <a:r>
              <a:rPr lang="zh-CN" altLang="en-US" sz="2800" dirty="0"/>
              <a:t>服务</a:t>
            </a:r>
            <a:endParaRPr lang="en-US" altLang="zh-CN" sz="2800" dirty="0"/>
          </a:p>
          <a:p>
            <a:r>
              <a:rPr lang="en-US" altLang="zh-CN" sz="2800" dirty="0"/>
              <a:t>6.</a:t>
            </a:r>
            <a:r>
              <a:rPr lang="zh-CN" altLang="en-US" sz="2800" dirty="0"/>
              <a:t>操作程序写日志</a:t>
            </a:r>
            <a:endParaRPr lang="en-US" altLang="zh-CN" sz="2800" dirty="0"/>
          </a:p>
          <a:p>
            <a:r>
              <a:rPr lang="en-US" altLang="zh-CN" sz="2800" dirty="0"/>
              <a:t>7.Kibana</a:t>
            </a:r>
            <a:r>
              <a:rPr lang="zh-CN" altLang="en-US" sz="2800" dirty="0"/>
              <a:t>查看</a:t>
            </a:r>
            <a:endParaRPr lang="en-US" altLang="zh-CN" sz="280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rgbClr val="FFC000"/>
                </a:solidFill>
              </a:rPr>
              <a:t>ElasticSearch</a:t>
            </a:r>
            <a:r>
              <a:rPr lang="zh-CN" altLang="en-US" sz="3200" dirty="0">
                <a:solidFill>
                  <a:srgbClr val="FFC000"/>
                </a:solidFill>
              </a:rPr>
              <a:t>解决方案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710" y="771625"/>
            <a:ext cx="7666384" cy="40846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</a:rPr>
              <a:t>Redis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0" y="1131650"/>
            <a:ext cx="66625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1.asp.net core 3.1</a:t>
            </a:r>
            <a:endParaRPr lang="en-US" altLang="zh-CN" sz="2800" dirty="0"/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引用</a:t>
            </a:r>
            <a:r>
              <a:rPr lang="en-US" altLang="zh-CN" sz="2800" dirty="0" err="1"/>
              <a:t>ServiceStack.Redis</a:t>
            </a:r>
            <a:endParaRPr lang="en-US" altLang="zh-CN" sz="2800" dirty="0"/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启动</a:t>
            </a:r>
            <a:r>
              <a:rPr lang="en-US" altLang="zh-CN" sz="2800" dirty="0"/>
              <a:t>Redis</a:t>
            </a:r>
            <a:r>
              <a:rPr lang="zh-CN" altLang="en-US" sz="2800" dirty="0"/>
              <a:t>服务</a:t>
            </a:r>
            <a:endParaRPr lang="en-US" altLang="zh-CN" sz="2800" dirty="0"/>
          </a:p>
          <a:p>
            <a:r>
              <a:rPr lang="en-US" altLang="zh-CN" sz="2800" dirty="0"/>
              <a:t>4.</a:t>
            </a:r>
            <a:r>
              <a:rPr lang="zh-CN" altLang="en-US" sz="2800" dirty="0"/>
              <a:t>修改</a:t>
            </a:r>
            <a:r>
              <a:rPr lang="en-US" altLang="zh-CN" sz="2800" dirty="0" err="1"/>
              <a:t>logstash</a:t>
            </a:r>
            <a:r>
              <a:rPr lang="zh-CN" altLang="en-US" sz="2800" dirty="0"/>
              <a:t>配置文件</a:t>
            </a:r>
            <a:r>
              <a:rPr lang="en-US" altLang="zh-CN" sz="2800" dirty="0"/>
              <a:t>(</a:t>
            </a:r>
            <a:r>
              <a:rPr lang="en-US" altLang="zh-CN" sz="2800" dirty="0" err="1"/>
              <a:t>redis</a:t>
            </a:r>
            <a:r>
              <a:rPr lang="zh-CN" altLang="en-US" sz="2800" dirty="0"/>
              <a:t>收集方式</a:t>
            </a:r>
            <a:r>
              <a:rPr lang="en-US" altLang="zh-CN" sz="2800" dirty="0"/>
              <a:t>)</a:t>
            </a:r>
            <a:endParaRPr lang="en-US" altLang="zh-CN" sz="2800" dirty="0"/>
          </a:p>
          <a:p>
            <a:r>
              <a:rPr lang="en-US" altLang="zh-CN" sz="2800" dirty="0"/>
              <a:t>5.</a:t>
            </a:r>
            <a:r>
              <a:rPr lang="zh-CN" altLang="en-US" sz="2800" dirty="0"/>
              <a:t>启动</a:t>
            </a:r>
            <a:r>
              <a:rPr lang="en-US" altLang="zh-CN" sz="2800" dirty="0" err="1"/>
              <a:t>logstash</a:t>
            </a:r>
            <a:r>
              <a:rPr lang="zh-CN" altLang="en-US" sz="2800" dirty="0"/>
              <a:t>服务</a:t>
            </a:r>
            <a:endParaRPr lang="en-US" altLang="zh-CN" sz="2800" dirty="0"/>
          </a:p>
          <a:p>
            <a:r>
              <a:rPr lang="en-US" altLang="zh-CN" sz="2800" dirty="0"/>
              <a:t>6.Redis</a:t>
            </a:r>
            <a:r>
              <a:rPr lang="zh-CN" altLang="en-US" sz="2800" dirty="0"/>
              <a:t>写入数据</a:t>
            </a:r>
            <a:r>
              <a:rPr lang="en-US" altLang="zh-CN" sz="2800" dirty="0"/>
              <a:t>(key</a:t>
            </a:r>
            <a:r>
              <a:rPr lang="zh-CN" altLang="en-US" sz="2800" dirty="0"/>
              <a:t>需要和</a:t>
            </a:r>
            <a:r>
              <a:rPr lang="en-US" altLang="zh-CN" sz="2800" dirty="0" err="1"/>
              <a:t>logstash</a:t>
            </a:r>
            <a:r>
              <a:rPr lang="zh-CN" altLang="en-US" sz="2800" dirty="0"/>
              <a:t>对应</a:t>
            </a:r>
            <a:r>
              <a:rPr lang="en-US" altLang="zh-CN" sz="2800" dirty="0"/>
              <a:t>)</a:t>
            </a:r>
            <a:endParaRPr lang="en-US" altLang="zh-CN" sz="2800" dirty="0"/>
          </a:p>
          <a:p>
            <a:r>
              <a:rPr lang="en-US" altLang="zh-CN" sz="2800" dirty="0"/>
              <a:t>7.Kibana</a:t>
            </a:r>
            <a:r>
              <a:rPr lang="zh-CN" altLang="en-US" sz="2800" dirty="0"/>
              <a:t>查看</a:t>
            </a:r>
            <a:endParaRPr lang="en-US" altLang="zh-CN" sz="2800" dirty="0"/>
          </a:p>
          <a:p>
            <a:endParaRPr lang="en-US" altLang="zh-CN" sz="2800" dirty="0"/>
          </a:p>
        </p:txBody>
      </p:sp>
    </p:spTree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</a:rPr>
              <a:t>Kafka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1" y="915635"/>
            <a:ext cx="75985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1.asp.net core 3.1</a:t>
            </a:r>
            <a:endParaRPr lang="en-US" altLang="zh-CN" sz="2800" dirty="0"/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引用</a:t>
            </a:r>
            <a:r>
              <a:rPr lang="en-US" altLang="zh-CN" sz="2800" dirty="0" err="1"/>
              <a:t>Confluent.Kafka</a:t>
            </a:r>
            <a:endParaRPr lang="en-US" altLang="zh-CN" sz="2800" dirty="0"/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启动</a:t>
            </a:r>
            <a:r>
              <a:rPr lang="en-US" altLang="zh-CN" sz="2800" dirty="0"/>
              <a:t>Kafka</a:t>
            </a:r>
            <a:r>
              <a:rPr lang="zh-CN" altLang="en-US" sz="2800" dirty="0"/>
              <a:t>服务</a:t>
            </a:r>
            <a:endParaRPr lang="en-US" altLang="zh-CN" sz="2800" dirty="0"/>
          </a:p>
          <a:p>
            <a:r>
              <a:rPr lang="en-US" altLang="zh-CN" sz="2800" dirty="0"/>
              <a:t>4.</a:t>
            </a:r>
            <a:r>
              <a:rPr lang="zh-CN" altLang="en-US" sz="2800" dirty="0"/>
              <a:t>修改</a:t>
            </a:r>
            <a:r>
              <a:rPr lang="en-US" altLang="zh-CN" sz="2800" dirty="0" err="1"/>
              <a:t>logstash</a:t>
            </a:r>
            <a:r>
              <a:rPr lang="zh-CN" altLang="en-US" sz="2800" dirty="0"/>
              <a:t>配置文件</a:t>
            </a:r>
            <a:r>
              <a:rPr lang="en-US" altLang="zh-CN" sz="2800" dirty="0"/>
              <a:t>(Kafka</a:t>
            </a:r>
            <a:r>
              <a:rPr lang="zh-CN" altLang="en-US" sz="2800" dirty="0"/>
              <a:t>收集方式</a:t>
            </a:r>
            <a:r>
              <a:rPr lang="en-US" altLang="zh-CN" sz="2800" dirty="0"/>
              <a:t>)</a:t>
            </a:r>
            <a:endParaRPr lang="en-US" altLang="zh-CN" sz="2800" dirty="0"/>
          </a:p>
          <a:p>
            <a:r>
              <a:rPr lang="en-US" altLang="zh-CN" sz="2800" dirty="0"/>
              <a:t>5.</a:t>
            </a:r>
            <a:r>
              <a:rPr lang="zh-CN" altLang="en-US" sz="2800" dirty="0"/>
              <a:t>启动</a:t>
            </a:r>
            <a:r>
              <a:rPr lang="en-US" altLang="zh-CN" sz="2800" dirty="0" err="1"/>
              <a:t>logstash</a:t>
            </a:r>
            <a:r>
              <a:rPr lang="zh-CN" altLang="en-US" sz="2800" dirty="0"/>
              <a:t>服务</a:t>
            </a:r>
            <a:endParaRPr lang="en-US" altLang="zh-CN" sz="2800" dirty="0"/>
          </a:p>
          <a:p>
            <a:r>
              <a:rPr lang="en-US" altLang="zh-CN" sz="2800" dirty="0"/>
              <a:t>6. Kafka</a:t>
            </a:r>
            <a:r>
              <a:rPr lang="zh-CN" altLang="en-US" sz="2800" dirty="0"/>
              <a:t>写入数据</a:t>
            </a:r>
            <a:r>
              <a:rPr lang="en-US" altLang="zh-CN" sz="2800" dirty="0"/>
              <a:t>(topic</a:t>
            </a:r>
            <a:r>
              <a:rPr lang="zh-CN" altLang="en-US" sz="2800" dirty="0"/>
              <a:t>需要和</a:t>
            </a:r>
            <a:r>
              <a:rPr lang="en-US" altLang="zh-CN" sz="2800" dirty="0" err="1"/>
              <a:t>logstash</a:t>
            </a:r>
            <a:r>
              <a:rPr lang="zh-CN" altLang="en-US" sz="2800" dirty="0"/>
              <a:t>对应</a:t>
            </a:r>
            <a:r>
              <a:rPr lang="en-US" altLang="zh-CN" sz="2800" dirty="0"/>
              <a:t>)</a:t>
            </a:r>
            <a:endParaRPr lang="en-US" altLang="zh-CN" sz="2800" dirty="0"/>
          </a:p>
          <a:p>
            <a:r>
              <a:rPr lang="en-US" altLang="zh-CN" sz="2800" dirty="0"/>
              <a:t>7.Kafka Tool </a:t>
            </a:r>
            <a:r>
              <a:rPr lang="zh-CN" altLang="en-US" sz="2800" dirty="0"/>
              <a:t>工具查看</a:t>
            </a:r>
            <a:r>
              <a:rPr lang="en-US" altLang="zh-CN" sz="2800" dirty="0" err="1"/>
              <a:t>kafka</a:t>
            </a:r>
            <a:r>
              <a:rPr lang="zh-CN" altLang="en-US" sz="2800" dirty="0"/>
              <a:t>数据</a:t>
            </a:r>
            <a:endParaRPr lang="en-US" altLang="zh-CN" sz="2800" dirty="0"/>
          </a:p>
          <a:p>
            <a:r>
              <a:rPr lang="en-US" altLang="zh-CN" sz="2800" dirty="0"/>
              <a:t>8.Kibana</a:t>
            </a:r>
            <a:r>
              <a:rPr lang="zh-CN" altLang="en-US" sz="2800" dirty="0"/>
              <a:t>查看</a:t>
            </a:r>
            <a:endParaRPr lang="en-US" altLang="zh-CN" sz="2800" dirty="0"/>
          </a:p>
          <a:p>
            <a:endParaRPr lang="en-US" altLang="zh-CN" sz="2800" dirty="0"/>
          </a:p>
        </p:txBody>
      </p:sp>
    </p:spTree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C000"/>
                </a:solidFill>
              </a:rPr>
              <a:t>输出数据源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650" y="1131650"/>
            <a:ext cx="66625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1.Redis</a:t>
            </a:r>
            <a:endParaRPr lang="en-US" altLang="zh-CN" sz="2800" dirty="0"/>
          </a:p>
          <a:p>
            <a:r>
              <a:rPr lang="en-US" altLang="zh-CN" sz="2800" dirty="0"/>
              <a:t>2.Kafka</a:t>
            </a:r>
            <a:endParaRPr lang="en-US" altLang="zh-CN" sz="2800" dirty="0"/>
          </a:p>
          <a:p>
            <a:r>
              <a:rPr lang="en-US" altLang="zh-CN" sz="2800" dirty="0"/>
              <a:t>…….</a:t>
            </a:r>
            <a:endParaRPr lang="en-US" altLang="zh-CN" sz="2800" dirty="0"/>
          </a:p>
          <a:p>
            <a:endParaRPr lang="en-US" altLang="zh-CN" sz="2800" dirty="0"/>
          </a:p>
        </p:txBody>
      </p:sp>
    </p:spTree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矩形 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8607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grpSp>
        <p:nvGrpSpPr>
          <p:cNvPr id="35843" name="组合 35842"/>
          <p:cNvGrpSpPr/>
          <p:nvPr/>
        </p:nvGrpSpPr>
        <p:grpSpPr>
          <a:xfrm>
            <a:off x="0" y="0"/>
            <a:ext cx="9144000" cy="3959225"/>
            <a:chOff x="0" y="0"/>
            <a:chExt cx="9144000" cy="3959968"/>
          </a:xfrm>
        </p:grpSpPr>
        <p:sp>
          <p:nvSpPr>
            <p:cNvPr id="35844" name="矩形 254"/>
            <p:cNvSpPr/>
            <p:nvPr/>
          </p:nvSpPr>
          <p:spPr>
            <a:xfrm>
              <a:off x="0" y="113953"/>
              <a:ext cx="9144000" cy="3846015"/>
            </a:xfrm>
            <a:custGeom>
              <a:avLst/>
              <a:gdLst>
                <a:gd name="txL" fmla="*/ 0 w 9144000"/>
                <a:gd name="txT" fmla="*/ 0 h 3846015"/>
                <a:gd name="txR" fmla="*/ 9144000 w 9144000"/>
                <a:gd name="txB" fmla="*/ 3846015 h 3846015"/>
              </a:gdLst>
              <a:ahLst/>
              <a:cxnLst>
                <a:cxn ang="0">
                  <a:pos x="0" y="0"/>
                </a:cxn>
              </a:cxnLst>
              <a:rect l="txL" t="txT" r="txR" b="txB"/>
              <a:pathLst>
                <a:path w="9144000" h="3846015">
                  <a:moveTo>
                    <a:pt x="0" y="0"/>
                  </a:moveTo>
                  <a:lnTo>
                    <a:pt x="9144000" y="0"/>
                  </a:lnTo>
                  <a:lnTo>
                    <a:pt x="9144000" y="3651870"/>
                  </a:lnTo>
                  <a:lnTo>
                    <a:pt x="4766144" y="3651870"/>
                  </a:lnTo>
                  <a:lnTo>
                    <a:pt x="4571999" y="3846015"/>
                  </a:lnTo>
                  <a:lnTo>
                    <a:pt x="4377855" y="3651870"/>
                  </a:lnTo>
                  <a:lnTo>
                    <a:pt x="0" y="3651870"/>
                  </a:lnTo>
                  <a:close/>
                </a:path>
              </a:pathLst>
            </a:custGeom>
            <a:solidFill>
              <a:srgbClr val="292929">
                <a:alpha val="29999"/>
              </a:srgbClr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  <p:sp>
          <p:nvSpPr>
            <p:cNvPr id="35845" name="矩形 254"/>
            <p:cNvSpPr/>
            <p:nvPr/>
          </p:nvSpPr>
          <p:spPr>
            <a:xfrm>
              <a:off x="0" y="0"/>
              <a:ext cx="9144000" cy="3846015"/>
            </a:xfrm>
            <a:custGeom>
              <a:avLst/>
              <a:gdLst>
                <a:gd name="txL" fmla="*/ 0 w 9144000"/>
                <a:gd name="txT" fmla="*/ 0 h 3846015"/>
                <a:gd name="txR" fmla="*/ 9144000 w 9144000"/>
                <a:gd name="txB" fmla="*/ 3846015 h 3846015"/>
              </a:gdLst>
              <a:ahLst/>
              <a:cxnLst>
                <a:cxn ang="0">
                  <a:pos x="0" y="0"/>
                </a:cxn>
              </a:cxnLst>
              <a:rect l="txL" t="txT" r="txR" b="txB"/>
              <a:pathLst>
                <a:path w="9144000" h="3846015">
                  <a:moveTo>
                    <a:pt x="0" y="0"/>
                  </a:moveTo>
                  <a:lnTo>
                    <a:pt x="9144000" y="0"/>
                  </a:lnTo>
                  <a:lnTo>
                    <a:pt x="9144000" y="3651870"/>
                  </a:lnTo>
                  <a:lnTo>
                    <a:pt x="4766144" y="3651870"/>
                  </a:lnTo>
                  <a:lnTo>
                    <a:pt x="4571999" y="3846015"/>
                  </a:lnTo>
                  <a:lnTo>
                    <a:pt x="4377855" y="3651870"/>
                  </a:lnTo>
                  <a:lnTo>
                    <a:pt x="0" y="3651870"/>
                  </a:lnTo>
                  <a:close/>
                </a:path>
              </a:pathLst>
            </a:custGeom>
            <a:solidFill>
              <a:srgbClr val="292929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</p:grpSp>
      <p:sp>
        <p:nvSpPr>
          <p:cNvPr id="35846" name="矩形 258"/>
          <p:cNvSpPr/>
          <p:nvPr/>
        </p:nvSpPr>
        <p:spPr>
          <a:xfrm>
            <a:off x="0" y="1771650"/>
            <a:ext cx="9144000" cy="10160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solidFill>
                  <a:srgbClr val="000000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THANK YOU</a:t>
            </a:r>
            <a:endParaRPr lang="zh-CN" altLang="en-US" sz="6000" dirty="0">
              <a:solidFill>
                <a:srgbClr val="000000"/>
              </a:solidFill>
              <a:latin typeface="Impact" panose="020B0806030902050204" pitchFamily="2" charset="0"/>
              <a:ea typeface="微软雅黑" panose="020B0503020204020204" pitchFamily="2" charset="-122"/>
              <a:sym typeface="Impact" panose="020B0806030902050204" pitchFamily="2" charset="0"/>
            </a:endParaRPr>
          </a:p>
        </p:txBody>
      </p:sp>
      <p:sp>
        <p:nvSpPr>
          <p:cNvPr id="35847" name="矩形 259"/>
          <p:cNvSpPr/>
          <p:nvPr/>
        </p:nvSpPr>
        <p:spPr>
          <a:xfrm>
            <a:off x="0" y="1564860"/>
            <a:ext cx="9144000" cy="10160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lvl="2" indent="0" algn="ctr">
              <a:lnSpc>
                <a:spcPct val="100000"/>
              </a:lnSpc>
            </a:pPr>
            <a:r>
              <a:rPr lang="en-US" altLang="zh-CN" sz="6000" dirty="0">
                <a:solidFill>
                  <a:srgbClr val="FFFFFF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THANK YOU</a:t>
            </a:r>
            <a:endParaRPr lang="zh-CN" altLang="en-US" sz="6000" dirty="0">
              <a:solidFill>
                <a:srgbClr val="FFFFFF"/>
              </a:solidFill>
              <a:latin typeface="Impact" panose="020B0806030902050204" pitchFamily="2" charset="0"/>
              <a:ea typeface="微软雅黑" panose="020B0503020204020204" pitchFamily="2" charset="-122"/>
              <a:sym typeface="Impact" panose="020B0806030902050204" pitchFamily="2" charset="0"/>
            </a:endParaRPr>
          </a:p>
        </p:txBody>
      </p:sp>
      <p:sp>
        <p:nvSpPr>
          <p:cNvPr id="35849" name="矩形 29"/>
          <p:cNvSpPr/>
          <p:nvPr/>
        </p:nvSpPr>
        <p:spPr>
          <a:xfrm>
            <a:off x="0" y="4219575"/>
            <a:ext cx="91440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8C430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Clay</a:t>
            </a:r>
            <a:endParaRPr lang="en-US" altLang="zh-CN" dirty="0">
              <a:solidFill>
                <a:srgbClr val="8C4306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0" name="图片 9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7940" y="548684"/>
            <a:ext cx="1620520" cy="45339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386062" y="2738391"/>
            <a:ext cx="6264275" cy="431800"/>
            <a:chOff x="0" y="0"/>
            <a:chExt cx="6264696" cy="432048"/>
          </a:xfrm>
        </p:grpSpPr>
        <p:sp>
          <p:nvSpPr>
            <p:cNvPr id="12" name="矩形 1"/>
            <p:cNvSpPr/>
            <p:nvPr/>
          </p:nvSpPr>
          <p:spPr>
            <a:xfrm>
              <a:off x="0" y="0"/>
              <a:ext cx="6264696" cy="432048"/>
            </a:xfrm>
            <a:prstGeom prst="rect">
              <a:avLst/>
            </a:prstGeom>
            <a:solidFill>
              <a:srgbClr val="9A5100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8646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  <p:sp>
          <p:nvSpPr>
            <p:cNvPr id="13" name="矩形 9"/>
            <p:cNvSpPr/>
            <p:nvPr/>
          </p:nvSpPr>
          <p:spPr>
            <a:xfrm>
              <a:off x="0" y="31358"/>
              <a:ext cx="6264696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2" charset="-122"/>
                  <a:ea typeface="微软雅黑" panose="020B0503020204020204" pitchFamily="2" charset="-122"/>
                  <a:sym typeface="微软雅黑" panose="020B0503020204020204" pitchFamily="2" charset="-122"/>
                </a:rPr>
                <a:t>开发进阶，蜕变架构，升职加薪，只争朝夕！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3854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</a:rPr>
              <a:t>ELK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85" y="1069105"/>
            <a:ext cx="6485182" cy="30482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</a:rPr>
              <a:t>ELK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775" y="773697"/>
            <a:ext cx="6248942" cy="425232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rgbClr val="FFC000"/>
                </a:solidFill>
              </a:rPr>
              <a:t>ElasticSearch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715" y="679769"/>
            <a:ext cx="6678034" cy="43180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rgbClr val="FFC000"/>
                </a:solidFill>
              </a:rPr>
              <a:t>ElasticSearch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705" y="698501"/>
            <a:ext cx="8713480" cy="434596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等腰三角形 28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51" y="117475"/>
            <a:ext cx="4862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rgbClr val="FFC000"/>
                </a:solidFill>
              </a:rPr>
              <a:t>ElasticSearch</a:t>
            </a:r>
            <a:endParaRPr lang="zh-CN" altLang="en-US" sz="3200" dirty="0">
              <a:solidFill>
                <a:srgbClr val="FFC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725" y="987640"/>
            <a:ext cx="6957663" cy="34826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2942</Words>
  <Application>WPS 演示</Application>
  <PresentationFormat>全屏显示(16:9)</PresentationFormat>
  <Paragraphs>357</Paragraphs>
  <Slides>65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3" baseType="lpstr">
      <vt:lpstr>Arial</vt:lpstr>
      <vt:lpstr>宋体</vt:lpstr>
      <vt:lpstr>Wingdings</vt:lpstr>
      <vt:lpstr>微软雅黑</vt:lpstr>
      <vt:lpstr>Calibri</vt:lpstr>
      <vt:lpstr>Impact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道法自然</cp:lastModifiedBy>
  <cp:revision>952</cp:revision>
  <dcterms:created xsi:type="dcterms:W3CDTF">2014-02-20T03:23:00Z</dcterms:created>
  <dcterms:modified xsi:type="dcterms:W3CDTF">2020-07-10T13:31:39Z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